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Nuni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AE62C3-BCAC-49BB-9250-97337D616104}">
  <a:tblStyle styleId="{E1AE62C3-BCAC-49BB-9250-97337D61610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Nunito-bold.fntdata"/><Relationship Id="rId41" Type="http://schemas.openxmlformats.org/officeDocument/2006/relationships/font" Target="fonts/Nunito-regular.fntdata"/><Relationship Id="rId22" Type="http://schemas.openxmlformats.org/officeDocument/2006/relationships/slide" Target="slides/slide16.xml"/><Relationship Id="rId44" Type="http://schemas.openxmlformats.org/officeDocument/2006/relationships/font" Target="fonts/Nunito-boldItalic.fntdata"/><Relationship Id="rId21" Type="http://schemas.openxmlformats.org/officeDocument/2006/relationships/slide" Target="slides/slide15.xml"/><Relationship Id="rId43" Type="http://schemas.openxmlformats.org/officeDocument/2006/relationships/font" Target="fonts/Nunito-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572de53e32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72de53e32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572de53e32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72de53e32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572de53e32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72de53e32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572de53e32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72de53e32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572de53e32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72de53e32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572de53e32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72de53e32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572de53e32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72de53e32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572de53e32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72de53e32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572de53e32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72de53e32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572de53e32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72de53e32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572de53e32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72de53e32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572de53e32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72de53e32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572de53e32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72de53e32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572de53e32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72de53e32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572de53e32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72de53e32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572de53e32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72de53e32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572de53e32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72de53e32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572de53e32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72de53e32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572de53e32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72de53e32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572de53e32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72de53e32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572de53e32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72de53e32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572de53e32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72de53e3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572de53e32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72de53e32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572de53e32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72de53e32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572de53e32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72de53e32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572de53e32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72de53e32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572de53e32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72de53e32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572de53e32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72de53e32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572de53e32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72de53e32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572de53e32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72de53e32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572de53e32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72de53e32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572de53e32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72de53e32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572de53e32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72de53e32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13"/>
          <p:cNvPicPr preferRelativeResize="0"/>
          <p:nvPr/>
        </p:nvPicPr>
        <p:blipFill rotWithShape="1">
          <a:blip r:embed="rId3">
            <a:alphaModFix/>
          </a:blip>
          <a:srcRect b="38086" l="28338" r="32241" t="30697"/>
          <a:stretch/>
        </p:blipFill>
        <p:spPr>
          <a:xfrm>
            <a:off x="2394450" y="1392000"/>
            <a:ext cx="4031203" cy="1795700"/>
          </a:xfrm>
          <a:prstGeom prst="rect">
            <a:avLst/>
          </a:prstGeom>
          <a:noFill/>
          <a:ln>
            <a:noFill/>
          </a:ln>
        </p:spPr>
      </p:pic>
      <p:sp>
        <p:nvSpPr>
          <p:cNvPr id="129" name="Google Shape;129;p13"/>
          <p:cNvSpPr txBox="1"/>
          <p:nvPr/>
        </p:nvSpPr>
        <p:spPr>
          <a:xfrm>
            <a:off x="2720725" y="870025"/>
            <a:ext cx="40089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500">
                <a:solidFill>
                  <a:srgbClr val="434343"/>
                </a:solidFill>
                <a:latin typeface="Times New Roman"/>
                <a:ea typeface="Times New Roman"/>
                <a:cs typeface="Times New Roman"/>
                <a:sym typeface="Times New Roman"/>
              </a:rPr>
              <a:t>Buddy System Activity</a:t>
            </a:r>
            <a:endParaRPr sz="2500">
              <a:solidFill>
                <a:srgbClr val="434343"/>
              </a:solidFill>
              <a:latin typeface="Times New Roman"/>
              <a:ea typeface="Times New Roman"/>
              <a:cs typeface="Times New Roman"/>
              <a:sym typeface="Times New Roman"/>
            </a:endParaRPr>
          </a:p>
        </p:txBody>
      </p:sp>
      <p:sp>
        <p:nvSpPr>
          <p:cNvPr id="130" name="Google Shape;130;p13"/>
          <p:cNvSpPr txBox="1"/>
          <p:nvPr/>
        </p:nvSpPr>
        <p:spPr>
          <a:xfrm>
            <a:off x="2405600" y="3054775"/>
            <a:ext cx="4008900" cy="369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434343"/>
              </a:buClr>
              <a:buSzPts val="1600"/>
              <a:buFont typeface="Times New Roman"/>
              <a:buChar char="●"/>
            </a:pPr>
            <a:r>
              <a:rPr lang="es" sz="1600">
                <a:solidFill>
                  <a:srgbClr val="434343"/>
                </a:solidFill>
                <a:latin typeface="Times New Roman"/>
                <a:ea typeface="Times New Roman"/>
                <a:cs typeface="Times New Roman"/>
                <a:sym typeface="Times New Roman"/>
              </a:rPr>
              <a:t>Cesar Antonio Madera Garces</a:t>
            </a:r>
            <a:endParaRPr sz="1600">
              <a:solidFill>
                <a:srgbClr val="434343"/>
              </a:solidFill>
              <a:latin typeface="Times New Roman"/>
              <a:ea typeface="Times New Roman"/>
              <a:cs typeface="Times New Roman"/>
              <a:sym typeface="Times New Roman"/>
            </a:endParaRPr>
          </a:p>
          <a:p>
            <a:pPr indent="-330200" lvl="0" marL="457200" rtl="0" algn="l">
              <a:spcBef>
                <a:spcPts val="0"/>
              </a:spcBef>
              <a:spcAft>
                <a:spcPts val="0"/>
              </a:spcAft>
              <a:buClr>
                <a:srgbClr val="434343"/>
              </a:buClr>
              <a:buSzPts val="1600"/>
              <a:buFont typeface="Times New Roman"/>
              <a:buChar char="●"/>
            </a:pPr>
            <a:r>
              <a:rPr lang="es" sz="1600">
                <a:solidFill>
                  <a:srgbClr val="434343"/>
                </a:solidFill>
                <a:latin typeface="Times New Roman"/>
                <a:ea typeface="Times New Roman"/>
                <a:cs typeface="Times New Roman"/>
                <a:sym typeface="Times New Roman"/>
              </a:rPr>
              <a:t>Deivi Portocarrero</a:t>
            </a:r>
            <a:endParaRPr sz="1600">
              <a:solidFill>
                <a:srgbClr val="434343"/>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2"/>
          <p:cNvSpPr txBox="1"/>
          <p:nvPr/>
        </p:nvSpPr>
        <p:spPr>
          <a:xfrm>
            <a:off x="860088" y="572600"/>
            <a:ext cx="7423800" cy="1416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800"/>
              <a:t>De la misma manera se aplican tales predicciones con las páginas web y su valor. Considere que una página “X” la vinculen 3 páginas cualquiera, mientras que una página “Y” fue vinculada por “Amazon”, lógicamente la más valiosa será la página “Y”.</a:t>
            </a:r>
            <a:endParaRPr sz="1800"/>
          </a:p>
        </p:txBody>
      </p:sp>
      <p:pic>
        <p:nvPicPr>
          <p:cNvPr id="183" name="Google Shape;183;p22"/>
          <p:cNvPicPr preferRelativeResize="0"/>
          <p:nvPr/>
        </p:nvPicPr>
        <p:blipFill>
          <a:blip r:embed="rId3">
            <a:alphaModFix/>
          </a:blip>
          <a:stretch>
            <a:fillRect/>
          </a:stretch>
        </p:blipFill>
        <p:spPr>
          <a:xfrm>
            <a:off x="3043425" y="2433825"/>
            <a:ext cx="2280900" cy="210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3"/>
          <p:cNvPicPr preferRelativeResize="0"/>
          <p:nvPr/>
        </p:nvPicPr>
        <p:blipFill>
          <a:blip r:embed="rId3">
            <a:alphaModFix/>
          </a:blip>
          <a:stretch>
            <a:fillRect/>
          </a:stretch>
        </p:blipFill>
        <p:spPr>
          <a:xfrm>
            <a:off x="3190875" y="2422775"/>
            <a:ext cx="2762250" cy="2085975"/>
          </a:xfrm>
          <a:prstGeom prst="rect">
            <a:avLst/>
          </a:prstGeom>
          <a:noFill/>
          <a:ln>
            <a:noFill/>
          </a:ln>
        </p:spPr>
      </p:pic>
      <p:sp>
        <p:nvSpPr>
          <p:cNvPr id="189" name="Google Shape;189;p23"/>
          <p:cNvSpPr txBox="1"/>
          <p:nvPr/>
        </p:nvSpPr>
        <p:spPr>
          <a:xfrm>
            <a:off x="685200" y="775250"/>
            <a:ext cx="7773600" cy="1224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800"/>
              <a:t>Ahora bien, siendo V</a:t>
            </a:r>
            <a:r>
              <a:rPr baseline="-25000" lang="es" sz="1800"/>
              <a:t>x</a:t>
            </a:r>
            <a:r>
              <a:rPr lang="es" sz="1800"/>
              <a:t> el valor de una P</a:t>
            </a:r>
            <a:r>
              <a:rPr baseline="-25000" lang="es" sz="1800"/>
              <a:t>x</a:t>
            </a:r>
            <a:r>
              <a:rPr lang="es" sz="1800"/>
              <a:t>, el valor que esta le cede a las páginas que son vinculadas por él sería igual a V</a:t>
            </a:r>
            <a:r>
              <a:rPr baseline="-25000" lang="es" sz="1800"/>
              <a:t>x</a:t>
            </a:r>
            <a:r>
              <a:rPr lang="es" sz="1800"/>
              <a:t>/N(P</a:t>
            </a:r>
            <a:r>
              <a:rPr baseline="-25000" lang="es" sz="1800"/>
              <a:t>x</a:t>
            </a:r>
            <a:r>
              <a:rPr lang="es" sz="1800"/>
              <a:t>) donde N(P</a:t>
            </a:r>
            <a:r>
              <a:rPr baseline="-25000" lang="es" sz="1800"/>
              <a:t>x</a:t>
            </a:r>
            <a:r>
              <a:rPr lang="es" sz="1800"/>
              <a:t>) es igual a la cardinalidad de todas las páginas vinculadas por P</a:t>
            </a:r>
            <a:r>
              <a:rPr baseline="-25000" lang="es" sz="1800"/>
              <a:t>x</a:t>
            </a:r>
            <a:r>
              <a:rPr lang="es" sz="1800"/>
              <a:t>.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4"/>
          <p:cNvSpPr txBox="1"/>
          <p:nvPr/>
        </p:nvSpPr>
        <p:spPr>
          <a:xfrm>
            <a:off x="508500" y="1113400"/>
            <a:ext cx="8127000" cy="24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Calibri"/>
                <a:ea typeface="Calibri"/>
                <a:cs typeface="Calibri"/>
                <a:sym typeface="Calibri"/>
              </a:rPr>
              <a:t>Restricciones:</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381000" lvl="0" marL="457200" rtl="0" algn="l">
              <a:spcBef>
                <a:spcPts val="0"/>
              </a:spcBef>
              <a:spcAft>
                <a:spcPts val="0"/>
              </a:spcAft>
              <a:buSzPts val="2400"/>
              <a:buFont typeface="Calibri"/>
              <a:buAutoNum type="arabicPeriod"/>
            </a:pPr>
            <a:r>
              <a:rPr lang="es" sz="2400">
                <a:latin typeface="Calibri"/>
                <a:ea typeface="Calibri"/>
                <a:cs typeface="Calibri"/>
                <a:sym typeface="Calibri"/>
              </a:rPr>
              <a:t>Una página no debe señalarse a si misma </a:t>
            </a:r>
            <a:endParaRPr sz="2400">
              <a:latin typeface="Calibri"/>
              <a:ea typeface="Calibri"/>
              <a:cs typeface="Calibri"/>
              <a:sym typeface="Calibri"/>
            </a:endParaRPr>
          </a:p>
          <a:p>
            <a:pPr indent="-381000" lvl="0" marL="457200" rtl="0" algn="l">
              <a:spcBef>
                <a:spcPts val="0"/>
              </a:spcBef>
              <a:spcAft>
                <a:spcPts val="0"/>
              </a:spcAft>
              <a:buSzPts val="2400"/>
              <a:buFont typeface="Calibri"/>
              <a:buAutoNum type="arabicPeriod"/>
            </a:pPr>
            <a:r>
              <a:rPr lang="es" sz="2400">
                <a:latin typeface="Calibri"/>
                <a:ea typeface="Calibri"/>
                <a:cs typeface="Calibri"/>
                <a:sym typeface="Calibri"/>
              </a:rPr>
              <a:t>Una página no puede quedarse sin señalar a ningún otra </a:t>
            </a:r>
            <a:endParaRPr sz="2400">
              <a:latin typeface="Calibri"/>
              <a:ea typeface="Calibri"/>
              <a:cs typeface="Calibri"/>
              <a:sym typeface="Calibri"/>
            </a:endParaRPr>
          </a:p>
          <a:p>
            <a:pPr indent="-381000" lvl="0" marL="457200" rtl="0" algn="l">
              <a:spcBef>
                <a:spcPts val="0"/>
              </a:spcBef>
              <a:spcAft>
                <a:spcPts val="0"/>
              </a:spcAft>
              <a:buSzPts val="2400"/>
              <a:buFont typeface="Calibri"/>
              <a:buAutoNum type="arabicPeriod"/>
            </a:pPr>
            <a:r>
              <a:rPr lang="es" sz="2400">
                <a:latin typeface="Calibri"/>
                <a:ea typeface="Calibri"/>
                <a:cs typeface="Calibri"/>
                <a:sym typeface="Calibri"/>
              </a:rPr>
              <a:t>Una página no puede estar sin ser señalada</a:t>
            </a:r>
            <a:endParaRPr sz="2400">
              <a:latin typeface="Calibri"/>
              <a:ea typeface="Calibri"/>
              <a:cs typeface="Calibri"/>
              <a:sym typeface="Calibri"/>
            </a:endParaRPr>
          </a:p>
          <a:p>
            <a:pPr indent="-381000" lvl="0" marL="457200" rtl="0" algn="l">
              <a:spcBef>
                <a:spcPts val="0"/>
              </a:spcBef>
              <a:spcAft>
                <a:spcPts val="0"/>
              </a:spcAft>
              <a:buSzPts val="2400"/>
              <a:buFont typeface="Calibri"/>
              <a:buAutoNum type="arabicPeriod"/>
            </a:pPr>
            <a:r>
              <a:rPr lang="es" sz="2400">
                <a:latin typeface="Calibri"/>
                <a:ea typeface="Calibri"/>
                <a:cs typeface="Calibri"/>
                <a:sym typeface="Calibri"/>
              </a:rPr>
              <a:t>Una combinatoria de las anteriores 3</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5"/>
          <p:cNvSpPr txBox="1"/>
          <p:nvPr/>
        </p:nvSpPr>
        <p:spPr>
          <a:xfrm>
            <a:off x="472150" y="504000"/>
            <a:ext cx="7584600" cy="70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3000"/>
              <a:t>Por todo lo mencionado anteriormente, podríamos afirmar que:</a:t>
            </a:r>
            <a:endParaRPr sz="3000"/>
          </a:p>
        </p:txBody>
      </p:sp>
      <p:pic>
        <p:nvPicPr>
          <p:cNvPr id="200" name="Google Shape;200;p25"/>
          <p:cNvPicPr preferRelativeResize="0"/>
          <p:nvPr/>
        </p:nvPicPr>
        <p:blipFill rotWithShape="1">
          <a:blip r:embed="rId3">
            <a:alphaModFix/>
          </a:blip>
          <a:srcRect b="35344" l="56742" r="21172" t="54701"/>
          <a:stretch/>
        </p:blipFill>
        <p:spPr>
          <a:xfrm>
            <a:off x="1632449" y="2300500"/>
            <a:ext cx="5879098" cy="1490476"/>
          </a:xfrm>
          <a:prstGeom prst="rect">
            <a:avLst/>
          </a:prstGeom>
          <a:noFill/>
          <a:ln>
            <a:noFill/>
          </a:ln>
        </p:spPr>
      </p:pic>
      <p:sp>
        <p:nvSpPr>
          <p:cNvPr id="201" name="Google Shape;201;p25"/>
          <p:cNvSpPr txBox="1"/>
          <p:nvPr/>
        </p:nvSpPr>
        <p:spPr>
          <a:xfrm>
            <a:off x="688250" y="4147264"/>
            <a:ext cx="6996900" cy="345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a:t>***donde el U representa a el conjunto de todas las páginas que vinculan a P</a:t>
            </a:r>
            <a:r>
              <a:rPr baseline="-25000" lang="es"/>
              <a:t>x</a:t>
            </a:r>
            <a:r>
              <a:rPr lang="es"/>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6"/>
          <p:cNvSpPr txBox="1"/>
          <p:nvPr/>
        </p:nvSpPr>
        <p:spPr>
          <a:xfrm>
            <a:off x="1436575" y="652975"/>
            <a:ext cx="6318900" cy="849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800"/>
              <a:t>Además, de todo esto se puede concluir que la suma de todos los valores de todas las páginas web debería dar 1.</a:t>
            </a:r>
            <a:endParaRPr sz="1800"/>
          </a:p>
          <a:p>
            <a:pPr indent="0" lvl="0" marL="0" rtl="0" algn="l">
              <a:lnSpc>
                <a:spcPct val="115000"/>
              </a:lnSpc>
              <a:spcBef>
                <a:spcPts val="0"/>
              </a:spcBef>
              <a:spcAft>
                <a:spcPts val="0"/>
              </a:spcAft>
              <a:buNone/>
            </a:pPr>
            <a:r>
              <a:t/>
            </a:r>
            <a:endParaRPr sz="1800"/>
          </a:p>
          <a:p>
            <a:pPr indent="0" lvl="0" marL="0" rtl="0" algn="ctr">
              <a:lnSpc>
                <a:spcPct val="115000"/>
              </a:lnSpc>
              <a:spcBef>
                <a:spcPts val="0"/>
              </a:spcBef>
              <a:spcAft>
                <a:spcPts val="0"/>
              </a:spcAft>
              <a:buNone/>
            </a:pPr>
            <a:r>
              <a:t/>
            </a:r>
            <a:endParaRPr sz="1800"/>
          </a:p>
        </p:txBody>
      </p:sp>
      <p:pic>
        <p:nvPicPr>
          <p:cNvPr id="207" name="Google Shape;207;p26"/>
          <p:cNvPicPr preferRelativeResize="0"/>
          <p:nvPr/>
        </p:nvPicPr>
        <p:blipFill rotWithShape="1">
          <a:blip r:embed="rId3">
            <a:alphaModFix/>
          </a:blip>
          <a:srcRect b="42224" l="35966" r="40525" t="48184"/>
          <a:stretch/>
        </p:blipFill>
        <p:spPr>
          <a:xfrm>
            <a:off x="1852015" y="2026500"/>
            <a:ext cx="5439974" cy="1248475"/>
          </a:xfrm>
          <a:prstGeom prst="rect">
            <a:avLst/>
          </a:prstGeom>
          <a:noFill/>
          <a:ln>
            <a:noFill/>
          </a:ln>
        </p:spPr>
      </p:pic>
      <p:sp>
        <p:nvSpPr>
          <p:cNvPr id="208" name="Google Shape;208;p26"/>
          <p:cNvSpPr txBox="1"/>
          <p:nvPr/>
        </p:nvSpPr>
        <p:spPr>
          <a:xfrm>
            <a:off x="1195450" y="3837525"/>
            <a:ext cx="57864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El resultado es 1 debido a que representa al 100% del valor total de la suma de todas la p</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7"/>
          <p:cNvSpPr txBox="1"/>
          <p:nvPr/>
        </p:nvSpPr>
        <p:spPr>
          <a:xfrm>
            <a:off x="442000" y="291325"/>
            <a:ext cx="57864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Calibri"/>
                <a:ea typeface="Calibri"/>
                <a:cs typeface="Calibri"/>
                <a:sym typeface="Calibri"/>
              </a:rPr>
              <a:t>Pongamos un ejemplo:</a:t>
            </a:r>
            <a:endParaRPr sz="2400">
              <a:latin typeface="Calibri"/>
              <a:ea typeface="Calibri"/>
              <a:cs typeface="Calibri"/>
              <a:sym typeface="Calibri"/>
            </a:endParaRPr>
          </a:p>
        </p:txBody>
      </p:sp>
      <p:pic>
        <p:nvPicPr>
          <p:cNvPr id="214" name="Google Shape;214;p27"/>
          <p:cNvPicPr preferRelativeResize="0"/>
          <p:nvPr/>
        </p:nvPicPr>
        <p:blipFill rotWithShape="1">
          <a:blip r:embed="rId3">
            <a:alphaModFix/>
          </a:blip>
          <a:srcRect b="34513" l="41861" r="28914" t="40117"/>
          <a:stretch/>
        </p:blipFill>
        <p:spPr>
          <a:xfrm>
            <a:off x="1930550" y="1309625"/>
            <a:ext cx="4867275" cy="2381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28"/>
          <p:cNvPicPr preferRelativeResize="0"/>
          <p:nvPr/>
        </p:nvPicPr>
        <p:blipFill rotWithShape="1">
          <a:blip r:embed="rId3">
            <a:alphaModFix/>
          </a:blip>
          <a:srcRect b="30677" l="42026" r="31229" t="43363"/>
          <a:stretch/>
        </p:blipFill>
        <p:spPr>
          <a:xfrm>
            <a:off x="2030975" y="1488500"/>
            <a:ext cx="5314950" cy="2905125"/>
          </a:xfrm>
          <a:prstGeom prst="rect">
            <a:avLst/>
          </a:prstGeom>
          <a:noFill/>
          <a:ln>
            <a:noFill/>
          </a:ln>
        </p:spPr>
      </p:pic>
      <p:sp>
        <p:nvSpPr>
          <p:cNvPr id="220" name="Google Shape;220;p28"/>
          <p:cNvSpPr txBox="1"/>
          <p:nvPr/>
        </p:nvSpPr>
        <p:spPr>
          <a:xfrm>
            <a:off x="693150" y="331500"/>
            <a:ext cx="7805700" cy="675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2400">
                <a:latin typeface="Calibri"/>
                <a:ea typeface="Calibri"/>
                <a:cs typeface="Calibri"/>
                <a:sym typeface="Calibri"/>
              </a:rPr>
              <a:t>Después</a:t>
            </a:r>
            <a:r>
              <a:rPr lang="es" sz="2400">
                <a:latin typeface="Calibri"/>
                <a:ea typeface="Calibri"/>
                <a:cs typeface="Calibri"/>
                <a:sym typeface="Calibri"/>
              </a:rPr>
              <a:t> de dividir cada columna entre la cantidad de </a:t>
            </a:r>
            <a:r>
              <a:rPr lang="es" sz="2400">
                <a:latin typeface="Calibri"/>
                <a:ea typeface="Calibri"/>
                <a:cs typeface="Calibri"/>
                <a:sym typeface="Calibri"/>
              </a:rPr>
              <a:t>vínculos</a:t>
            </a:r>
            <a:r>
              <a:rPr lang="es" sz="2400">
                <a:latin typeface="Calibri"/>
                <a:ea typeface="Calibri"/>
                <a:cs typeface="Calibri"/>
                <a:sym typeface="Calibri"/>
              </a:rPr>
              <a:t> que realizan:</a:t>
            </a:r>
            <a:endParaRPr sz="24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9"/>
          <p:cNvPicPr preferRelativeResize="0"/>
          <p:nvPr/>
        </p:nvPicPr>
        <p:blipFill rotWithShape="1">
          <a:blip r:embed="rId3">
            <a:alphaModFix/>
          </a:blip>
          <a:srcRect b="30677" l="47275" r="31228" t="43363"/>
          <a:stretch/>
        </p:blipFill>
        <p:spPr>
          <a:xfrm>
            <a:off x="693175" y="1367950"/>
            <a:ext cx="4271875" cy="2905125"/>
          </a:xfrm>
          <a:prstGeom prst="rect">
            <a:avLst/>
          </a:prstGeom>
          <a:noFill/>
          <a:ln>
            <a:noFill/>
          </a:ln>
        </p:spPr>
      </p:pic>
      <p:pic>
        <p:nvPicPr>
          <p:cNvPr id="226" name="Google Shape;226;p29"/>
          <p:cNvPicPr preferRelativeResize="0"/>
          <p:nvPr/>
        </p:nvPicPr>
        <p:blipFill rotWithShape="1">
          <a:blip r:embed="rId4">
            <a:alphaModFix/>
          </a:blip>
          <a:srcRect b="35344" l="56742" r="21172" t="54701"/>
          <a:stretch/>
        </p:blipFill>
        <p:spPr>
          <a:xfrm>
            <a:off x="4435249" y="421925"/>
            <a:ext cx="2938426" cy="744952"/>
          </a:xfrm>
          <a:prstGeom prst="rect">
            <a:avLst/>
          </a:prstGeom>
          <a:noFill/>
          <a:ln>
            <a:noFill/>
          </a:ln>
        </p:spPr>
      </p:pic>
      <p:sp>
        <p:nvSpPr>
          <p:cNvPr id="227" name="Google Shape;227;p29"/>
          <p:cNvSpPr txBox="1"/>
          <p:nvPr/>
        </p:nvSpPr>
        <p:spPr>
          <a:xfrm>
            <a:off x="753475" y="421925"/>
            <a:ext cx="35262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Calibri"/>
                <a:ea typeface="Calibri"/>
                <a:cs typeface="Calibri"/>
                <a:sym typeface="Calibri"/>
              </a:rPr>
              <a:t>Lo igualamos a la </a:t>
            </a:r>
            <a:r>
              <a:rPr lang="es" sz="2400">
                <a:latin typeface="Calibri"/>
                <a:ea typeface="Calibri"/>
                <a:cs typeface="Calibri"/>
                <a:sym typeface="Calibri"/>
              </a:rPr>
              <a:t>ecuación</a:t>
            </a:r>
            <a:endParaRPr sz="2400">
              <a:latin typeface="Calibri"/>
              <a:ea typeface="Calibri"/>
              <a:cs typeface="Calibri"/>
              <a:sym typeface="Calibri"/>
            </a:endParaRPr>
          </a:p>
        </p:txBody>
      </p:sp>
      <p:sp>
        <p:nvSpPr>
          <p:cNvPr id="228" name="Google Shape;228;p29"/>
          <p:cNvSpPr/>
          <p:nvPr/>
        </p:nvSpPr>
        <p:spPr>
          <a:xfrm>
            <a:off x="4902400" y="1798225"/>
            <a:ext cx="813600" cy="16977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29" name="Google Shape;229;p29"/>
          <p:cNvGraphicFramePr/>
          <p:nvPr/>
        </p:nvGraphicFramePr>
        <p:xfrm>
          <a:off x="5672200" y="1472575"/>
          <a:ext cx="3000000" cy="3000000"/>
        </p:xfrm>
        <a:graphic>
          <a:graphicData uri="http://schemas.openxmlformats.org/drawingml/2006/table">
            <a:tbl>
              <a:tblPr>
                <a:noFill/>
                <a:tableStyleId>{E1AE62C3-BCAC-49BB-9250-97337D616104}</a:tableStyleId>
              </a:tblPr>
              <a:tblGrid>
                <a:gridCol w="813600"/>
              </a:tblGrid>
              <a:tr h="356300">
                <a:tc>
                  <a:txBody>
                    <a:bodyPr/>
                    <a:lstStyle/>
                    <a:p>
                      <a:pPr indent="0" lvl="0" marL="0" rtl="0" algn="l">
                        <a:spcBef>
                          <a:spcPts val="0"/>
                        </a:spcBef>
                        <a:spcAft>
                          <a:spcPts val="0"/>
                        </a:spcAft>
                        <a:buNone/>
                      </a:pPr>
                      <a:r>
                        <a:rPr lang="es"/>
                        <a:t>V1</a:t>
                      </a:r>
                      <a:endParaRPr/>
                    </a:p>
                  </a:txBody>
                  <a:tcPr marT="91425" marB="91425" marR="91425" marL="91425"/>
                </a:tc>
              </a:tr>
              <a:tr h="324325">
                <a:tc>
                  <a:txBody>
                    <a:bodyPr/>
                    <a:lstStyle/>
                    <a:p>
                      <a:pPr indent="0" lvl="0" marL="0" rtl="0" algn="l">
                        <a:spcBef>
                          <a:spcPts val="0"/>
                        </a:spcBef>
                        <a:spcAft>
                          <a:spcPts val="0"/>
                        </a:spcAft>
                        <a:buNone/>
                      </a:pPr>
                      <a:r>
                        <a:rPr lang="es"/>
                        <a:t>V2</a:t>
                      </a:r>
                      <a:endParaRPr/>
                    </a:p>
                  </a:txBody>
                  <a:tcPr marT="91425" marB="91425" marR="91425" marL="91425"/>
                </a:tc>
              </a:tr>
              <a:tr h="324325">
                <a:tc>
                  <a:txBody>
                    <a:bodyPr/>
                    <a:lstStyle/>
                    <a:p>
                      <a:pPr indent="0" lvl="0" marL="0" rtl="0" algn="l">
                        <a:spcBef>
                          <a:spcPts val="0"/>
                        </a:spcBef>
                        <a:spcAft>
                          <a:spcPts val="0"/>
                        </a:spcAft>
                        <a:buNone/>
                      </a:pPr>
                      <a:r>
                        <a:rPr lang="es"/>
                        <a:t>V3</a:t>
                      </a:r>
                      <a:endParaRPr/>
                    </a:p>
                  </a:txBody>
                  <a:tcPr marT="91425" marB="91425" marR="91425" marL="91425"/>
                </a:tc>
              </a:tr>
              <a:tr h="324325">
                <a:tc>
                  <a:txBody>
                    <a:bodyPr/>
                    <a:lstStyle/>
                    <a:p>
                      <a:pPr indent="0" lvl="0" marL="0" rtl="0" algn="l">
                        <a:spcBef>
                          <a:spcPts val="0"/>
                        </a:spcBef>
                        <a:spcAft>
                          <a:spcPts val="0"/>
                        </a:spcAft>
                        <a:buNone/>
                      </a:pPr>
                      <a:r>
                        <a:rPr lang="es"/>
                        <a:t>V4</a:t>
                      </a:r>
                      <a:endParaRPr/>
                    </a:p>
                  </a:txBody>
                  <a:tcPr marT="91425" marB="91425" marR="91425" marL="91425"/>
                </a:tc>
              </a:tr>
              <a:tr h="324325">
                <a:tc>
                  <a:txBody>
                    <a:bodyPr/>
                    <a:lstStyle/>
                    <a:p>
                      <a:pPr indent="0" lvl="0" marL="0" rtl="0" algn="l">
                        <a:spcBef>
                          <a:spcPts val="0"/>
                        </a:spcBef>
                        <a:spcAft>
                          <a:spcPts val="0"/>
                        </a:spcAft>
                        <a:buNone/>
                      </a:pPr>
                      <a:r>
                        <a:rPr lang="es"/>
                        <a:t>V5</a:t>
                      </a:r>
                      <a:endParaRPr/>
                    </a:p>
                  </a:txBody>
                  <a:tcPr marT="91425" marB="91425" marR="91425" marL="91425"/>
                </a:tc>
              </a:tr>
              <a:tr h="324325">
                <a:tc>
                  <a:txBody>
                    <a:bodyPr/>
                    <a:lstStyle/>
                    <a:p>
                      <a:pPr indent="0" lvl="0" marL="0" rtl="0" algn="l">
                        <a:spcBef>
                          <a:spcPts val="0"/>
                        </a:spcBef>
                        <a:spcAft>
                          <a:spcPts val="0"/>
                        </a:spcAft>
                        <a:buNone/>
                      </a:pPr>
                      <a:r>
                        <a:rPr lang="es"/>
                        <a:t>V6</a:t>
                      </a:r>
                      <a:endParaRPr/>
                    </a:p>
                  </a:txBody>
                  <a:tcPr marT="91425" marB="91425" marR="91425" marL="91425"/>
                </a:tc>
              </a:tr>
              <a:tr h="324325">
                <a:tc>
                  <a:txBody>
                    <a:bodyPr/>
                    <a:lstStyle/>
                    <a:p>
                      <a:pPr indent="0" lvl="0" marL="0" rtl="0" algn="l">
                        <a:spcBef>
                          <a:spcPts val="0"/>
                        </a:spcBef>
                        <a:spcAft>
                          <a:spcPts val="0"/>
                        </a:spcAft>
                        <a:buNone/>
                      </a:pPr>
                      <a:r>
                        <a:rPr lang="es"/>
                        <a:t>V7</a:t>
                      </a:r>
                      <a:endParaRPr/>
                    </a:p>
                  </a:txBody>
                  <a:tcPr marT="91425" marB="91425" marR="91425" marL="91425"/>
                </a:tc>
              </a:tr>
            </a:tbl>
          </a:graphicData>
        </a:graphic>
      </p:graphicFrame>
      <p:graphicFrame>
        <p:nvGraphicFramePr>
          <p:cNvPr id="230" name="Google Shape;230;p29"/>
          <p:cNvGraphicFramePr/>
          <p:nvPr/>
        </p:nvGraphicFramePr>
        <p:xfrm>
          <a:off x="7582625" y="1526275"/>
          <a:ext cx="3000000" cy="3000000"/>
        </p:xfrm>
        <a:graphic>
          <a:graphicData uri="http://schemas.openxmlformats.org/drawingml/2006/table">
            <a:tbl>
              <a:tblPr>
                <a:noFill/>
                <a:tableStyleId>{E1AE62C3-BCAC-49BB-9250-97337D616104}</a:tableStyleId>
              </a:tblPr>
              <a:tblGrid>
                <a:gridCol w="813600"/>
              </a:tblGrid>
              <a:tr h="356300">
                <a:tc>
                  <a:txBody>
                    <a:bodyPr/>
                    <a:lstStyle/>
                    <a:p>
                      <a:pPr indent="0" lvl="0" marL="0" rtl="0" algn="l">
                        <a:spcBef>
                          <a:spcPts val="0"/>
                        </a:spcBef>
                        <a:spcAft>
                          <a:spcPts val="0"/>
                        </a:spcAft>
                        <a:buNone/>
                      </a:pPr>
                      <a:r>
                        <a:rPr lang="es"/>
                        <a:t>V1</a:t>
                      </a:r>
                      <a:endParaRPr/>
                    </a:p>
                  </a:txBody>
                  <a:tcPr marT="91425" marB="91425" marR="91425" marL="91425"/>
                </a:tc>
              </a:tr>
              <a:tr h="324325">
                <a:tc>
                  <a:txBody>
                    <a:bodyPr/>
                    <a:lstStyle/>
                    <a:p>
                      <a:pPr indent="0" lvl="0" marL="0" rtl="0" algn="l">
                        <a:spcBef>
                          <a:spcPts val="0"/>
                        </a:spcBef>
                        <a:spcAft>
                          <a:spcPts val="0"/>
                        </a:spcAft>
                        <a:buNone/>
                      </a:pPr>
                      <a:r>
                        <a:rPr lang="es"/>
                        <a:t>V2</a:t>
                      </a:r>
                      <a:endParaRPr/>
                    </a:p>
                  </a:txBody>
                  <a:tcPr marT="91425" marB="91425" marR="91425" marL="91425"/>
                </a:tc>
              </a:tr>
              <a:tr h="324325">
                <a:tc>
                  <a:txBody>
                    <a:bodyPr/>
                    <a:lstStyle/>
                    <a:p>
                      <a:pPr indent="0" lvl="0" marL="0" rtl="0" algn="l">
                        <a:spcBef>
                          <a:spcPts val="0"/>
                        </a:spcBef>
                        <a:spcAft>
                          <a:spcPts val="0"/>
                        </a:spcAft>
                        <a:buNone/>
                      </a:pPr>
                      <a:r>
                        <a:rPr lang="es"/>
                        <a:t>V3</a:t>
                      </a:r>
                      <a:endParaRPr/>
                    </a:p>
                  </a:txBody>
                  <a:tcPr marT="91425" marB="91425" marR="91425" marL="91425"/>
                </a:tc>
              </a:tr>
              <a:tr h="324325">
                <a:tc>
                  <a:txBody>
                    <a:bodyPr/>
                    <a:lstStyle/>
                    <a:p>
                      <a:pPr indent="0" lvl="0" marL="0" rtl="0" algn="l">
                        <a:spcBef>
                          <a:spcPts val="0"/>
                        </a:spcBef>
                        <a:spcAft>
                          <a:spcPts val="0"/>
                        </a:spcAft>
                        <a:buNone/>
                      </a:pPr>
                      <a:r>
                        <a:rPr lang="es"/>
                        <a:t>V4</a:t>
                      </a:r>
                      <a:endParaRPr/>
                    </a:p>
                  </a:txBody>
                  <a:tcPr marT="91425" marB="91425" marR="91425" marL="91425"/>
                </a:tc>
              </a:tr>
              <a:tr h="324325">
                <a:tc>
                  <a:txBody>
                    <a:bodyPr/>
                    <a:lstStyle/>
                    <a:p>
                      <a:pPr indent="0" lvl="0" marL="0" rtl="0" algn="l">
                        <a:spcBef>
                          <a:spcPts val="0"/>
                        </a:spcBef>
                        <a:spcAft>
                          <a:spcPts val="0"/>
                        </a:spcAft>
                        <a:buNone/>
                      </a:pPr>
                      <a:r>
                        <a:rPr lang="es"/>
                        <a:t>V5</a:t>
                      </a:r>
                      <a:endParaRPr/>
                    </a:p>
                  </a:txBody>
                  <a:tcPr marT="91425" marB="91425" marR="91425" marL="91425"/>
                </a:tc>
              </a:tr>
              <a:tr h="324325">
                <a:tc>
                  <a:txBody>
                    <a:bodyPr/>
                    <a:lstStyle/>
                    <a:p>
                      <a:pPr indent="0" lvl="0" marL="0" rtl="0" algn="l">
                        <a:spcBef>
                          <a:spcPts val="0"/>
                        </a:spcBef>
                        <a:spcAft>
                          <a:spcPts val="0"/>
                        </a:spcAft>
                        <a:buNone/>
                      </a:pPr>
                      <a:r>
                        <a:rPr lang="es"/>
                        <a:t>V6</a:t>
                      </a:r>
                      <a:endParaRPr/>
                    </a:p>
                  </a:txBody>
                  <a:tcPr marT="91425" marB="91425" marR="91425" marL="91425"/>
                </a:tc>
              </a:tr>
              <a:tr h="324325">
                <a:tc>
                  <a:txBody>
                    <a:bodyPr/>
                    <a:lstStyle/>
                    <a:p>
                      <a:pPr indent="0" lvl="0" marL="0" rtl="0" algn="l">
                        <a:spcBef>
                          <a:spcPts val="0"/>
                        </a:spcBef>
                        <a:spcAft>
                          <a:spcPts val="0"/>
                        </a:spcAft>
                        <a:buNone/>
                      </a:pPr>
                      <a:r>
                        <a:rPr lang="es"/>
                        <a:t>V7</a:t>
                      </a:r>
                      <a:endParaRPr/>
                    </a:p>
                  </a:txBody>
                  <a:tcPr marT="91425" marB="91425" marR="91425" marL="91425"/>
                </a:tc>
              </a:tr>
            </a:tbl>
          </a:graphicData>
        </a:graphic>
      </p:graphicFrame>
      <p:sp>
        <p:nvSpPr>
          <p:cNvPr id="231" name="Google Shape;231;p29"/>
          <p:cNvSpPr/>
          <p:nvPr/>
        </p:nvSpPr>
        <p:spPr>
          <a:xfrm>
            <a:off x="6549925" y="2288775"/>
            <a:ext cx="976500" cy="4146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graphicFrame>
        <p:nvGraphicFramePr>
          <p:cNvPr id="236" name="Google Shape;236;p30"/>
          <p:cNvGraphicFramePr/>
          <p:nvPr/>
        </p:nvGraphicFramePr>
        <p:xfrm>
          <a:off x="1663900" y="1422350"/>
          <a:ext cx="3000000" cy="3000000"/>
        </p:xfrm>
        <a:graphic>
          <a:graphicData uri="http://schemas.openxmlformats.org/drawingml/2006/table">
            <a:tbl>
              <a:tblPr>
                <a:noFill/>
                <a:tableStyleId>{E1AE62C3-BCAC-49BB-9250-97337D616104}</a:tableStyleId>
              </a:tblPr>
              <a:tblGrid>
                <a:gridCol w="813600"/>
              </a:tblGrid>
              <a:tr h="356300">
                <a:tc>
                  <a:txBody>
                    <a:bodyPr/>
                    <a:lstStyle/>
                    <a:p>
                      <a:pPr indent="0" lvl="0" marL="0" rtl="0" algn="l">
                        <a:spcBef>
                          <a:spcPts val="0"/>
                        </a:spcBef>
                        <a:spcAft>
                          <a:spcPts val="0"/>
                        </a:spcAft>
                        <a:buNone/>
                      </a:pPr>
                      <a:r>
                        <a:rPr lang="es"/>
                        <a:t>V1</a:t>
                      </a:r>
                      <a:endParaRPr/>
                    </a:p>
                  </a:txBody>
                  <a:tcPr marT="91425" marB="91425" marR="91425" marL="91425"/>
                </a:tc>
              </a:tr>
              <a:tr h="324325">
                <a:tc>
                  <a:txBody>
                    <a:bodyPr/>
                    <a:lstStyle/>
                    <a:p>
                      <a:pPr indent="0" lvl="0" marL="0" rtl="0" algn="l">
                        <a:spcBef>
                          <a:spcPts val="0"/>
                        </a:spcBef>
                        <a:spcAft>
                          <a:spcPts val="0"/>
                        </a:spcAft>
                        <a:buNone/>
                      </a:pPr>
                      <a:r>
                        <a:rPr lang="es"/>
                        <a:t>V2</a:t>
                      </a:r>
                      <a:endParaRPr/>
                    </a:p>
                  </a:txBody>
                  <a:tcPr marT="91425" marB="91425" marR="91425" marL="91425"/>
                </a:tc>
              </a:tr>
              <a:tr h="324325">
                <a:tc>
                  <a:txBody>
                    <a:bodyPr/>
                    <a:lstStyle/>
                    <a:p>
                      <a:pPr indent="0" lvl="0" marL="0" rtl="0" algn="l">
                        <a:spcBef>
                          <a:spcPts val="0"/>
                        </a:spcBef>
                        <a:spcAft>
                          <a:spcPts val="0"/>
                        </a:spcAft>
                        <a:buNone/>
                      </a:pPr>
                      <a:r>
                        <a:rPr lang="es"/>
                        <a:t>V3</a:t>
                      </a:r>
                      <a:endParaRPr/>
                    </a:p>
                  </a:txBody>
                  <a:tcPr marT="91425" marB="91425" marR="91425" marL="91425"/>
                </a:tc>
              </a:tr>
              <a:tr h="324325">
                <a:tc>
                  <a:txBody>
                    <a:bodyPr/>
                    <a:lstStyle/>
                    <a:p>
                      <a:pPr indent="0" lvl="0" marL="0" rtl="0" algn="l">
                        <a:spcBef>
                          <a:spcPts val="0"/>
                        </a:spcBef>
                        <a:spcAft>
                          <a:spcPts val="0"/>
                        </a:spcAft>
                        <a:buNone/>
                      </a:pPr>
                      <a:r>
                        <a:rPr lang="es"/>
                        <a:t>V4</a:t>
                      </a:r>
                      <a:endParaRPr/>
                    </a:p>
                  </a:txBody>
                  <a:tcPr marT="91425" marB="91425" marR="91425" marL="91425"/>
                </a:tc>
              </a:tr>
              <a:tr h="324325">
                <a:tc>
                  <a:txBody>
                    <a:bodyPr/>
                    <a:lstStyle/>
                    <a:p>
                      <a:pPr indent="0" lvl="0" marL="0" rtl="0" algn="l">
                        <a:spcBef>
                          <a:spcPts val="0"/>
                        </a:spcBef>
                        <a:spcAft>
                          <a:spcPts val="0"/>
                        </a:spcAft>
                        <a:buNone/>
                      </a:pPr>
                      <a:r>
                        <a:rPr lang="es"/>
                        <a:t>V5</a:t>
                      </a:r>
                      <a:endParaRPr/>
                    </a:p>
                  </a:txBody>
                  <a:tcPr marT="91425" marB="91425" marR="91425" marL="91425"/>
                </a:tc>
              </a:tr>
              <a:tr h="324325">
                <a:tc>
                  <a:txBody>
                    <a:bodyPr/>
                    <a:lstStyle/>
                    <a:p>
                      <a:pPr indent="0" lvl="0" marL="0" rtl="0" algn="l">
                        <a:spcBef>
                          <a:spcPts val="0"/>
                        </a:spcBef>
                        <a:spcAft>
                          <a:spcPts val="0"/>
                        </a:spcAft>
                        <a:buNone/>
                      </a:pPr>
                      <a:r>
                        <a:rPr lang="es"/>
                        <a:t>V6</a:t>
                      </a:r>
                      <a:endParaRPr/>
                    </a:p>
                  </a:txBody>
                  <a:tcPr marT="91425" marB="91425" marR="91425" marL="91425"/>
                </a:tc>
              </a:tr>
              <a:tr h="324325">
                <a:tc>
                  <a:txBody>
                    <a:bodyPr/>
                    <a:lstStyle/>
                    <a:p>
                      <a:pPr indent="0" lvl="0" marL="0" rtl="0" algn="l">
                        <a:spcBef>
                          <a:spcPts val="0"/>
                        </a:spcBef>
                        <a:spcAft>
                          <a:spcPts val="0"/>
                        </a:spcAft>
                        <a:buNone/>
                      </a:pPr>
                      <a:r>
                        <a:rPr lang="es"/>
                        <a:t>V7</a:t>
                      </a:r>
                      <a:endParaRPr/>
                    </a:p>
                  </a:txBody>
                  <a:tcPr marT="91425" marB="91425" marR="91425" marL="91425"/>
                </a:tc>
              </a:tr>
            </a:tbl>
          </a:graphicData>
        </a:graphic>
      </p:graphicFrame>
      <p:sp>
        <p:nvSpPr>
          <p:cNvPr id="237" name="Google Shape;237;p30"/>
          <p:cNvSpPr txBox="1"/>
          <p:nvPr/>
        </p:nvSpPr>
        <p:spPr>
          <a:xfrm>
            <a:off x="582650" y="301400"/>
            <a:ext cx="57864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600">
                <a:latin typeface="Calibri"/>
                <a:ea typeface="Calibri"/>
                <a:cs typeface="Calibri"/>
                <a:sym typeface="Calibri"/>
              </a:rPr>
              <a:t>Entonces:</a:t>
            </a:r>
            <a:endParaRPr sz="3600">
              <a:latin typeface="Calibri"/>
              <a:ea typeface="Calibri"/>
              <a:cs typeface="Calibri"/>
              <a:sym typeface="Calibri"/>
            </a:endParaRPr>
          </a:p>
        </p:txBody>
      </p:sp>
      <p:sp>
        <p:nvSpPr>
          <p:cNvPr id="238" name="Google Shape;238;p30"/>
          <p:cNvSpPr txBox="1"/>
          <p:nvPr/>
        </p:nvSpPr>
        <p:spPr>
          <a:xfrm>
            <a:off x="3080175" y="2116700"/>
            <a:ext cx="51375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600">
                <a:latin typeface="Calibri"/>
                <a:ea typeface="Calibri"/>
                <a:cs typeface="Calibri"/>
                <a:sym typeface="Calibri"/>
              </a:rPr>
              <a:t>Es un vector propio</a:t>
            </a:r>
            <a:endParaRPr sz="36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nvSpPr>
        <p:spPr>
          <a:xfrm>
            <a:off x="552525" y="411875"/>
            <a:ext cx="7946400" cy="16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600">
                <a:latin typeface="Calibri"/>
                <a:ea typeface="Calibri"/>
                <a:cs typeface="Calibri"/>
                <a:sym typeface="Calibri"/>
              </a:rPr>
              <a:t>Pero….</a:t>
            </a:r>
            <a:endParaRPr sz="3600">
              <a:latin typeface="Calibri"/>
              <a:ea typeface="Calibri"/>
              <a:cs typeface="Calibri"/>
              <a:sym typeface="Calibri"/>
            </a:endParaRPr>
          </a:p>
          <a:p>
            <a:pPr indent="0" lvl="0" marL="0" rtl="0" algn="l">
              <a:spcBef>
                <a:spcPts val="0"/>
              </a:spcBef>
              <a:spcAft>
                <a:spcPts val="0"/>
              </a:spcAft>
              <a:buNone/>
            </a:pPr>
            <a:r>
              <a:t/>
            </a:r>
            <a:endParaRPr sz="3600">
              <a:latin typeface="Calibri"/>
              <a:ea typeface="Calibri"/>
              <a:cs typeface="Calibri"/>
              <a:sym typeface="Calibri"/>
            </a:endParaRPr>
          </a:p>
          <a:p>
            <a:pPr indent="0" lvl="0" marL="0" rtl="0" algn="ctr">
              <a:spcBef>
                <a:spcPts val="0"/>
              </a:spcBef>
              <a:spcAft>
                <a:spcPts val="0"/>
              </a:spcAft>
              <a:buNone/>
            </a:pPr>
            <a:r>
              <a:rPr lang="es" sz="3600">
                <a:latin typeface="Calibri"/>
                <a:ea typeface="Calibri"/>
                <a:cs typeface="Calibri"/>
                <a:sym typeface="Calibri"/>
              </a:rPr>
              <a:t>Existen muchos vectores propios asignados a una misma matriz, ¿entonces </a:t>
            </a:r>
            <a:r>
              <a:rPr lang="es" sz="3600">
                <a:latin typeface="Calibri"/>
                <a:ea typeface="Calibri"/>
                <a:cs typeface="Calibri"/>
                <a:sym typeface="Calibri"/>
              </a:rPr>
              <a:t>cuál</a:t>
            </a:r>
            <a:r>
              <a:rPr lang="es" sz="3600">
                <a:latin typeface="Calibri"/>
                <a:ea typeface="Calibri"/>
                <a:cs typeface="Calibri"/>
                <a:sym typeface="Calibri"/>
              </a:rPr>
              <a:t> debo escoger?</a:t>
            </a:r>
            <a:endParaRPr sz="36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idx="1" type="body"/>
          </p:nvPr>
        </p:nvSpPr>
        <p:spPr>
          <a:xfrm>
            <a:off x="738775" y="895700"/>
            <a:ext cx="7505700" cy="2448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2200"/>
              <a:t>Objetivos:</a:t>
            </a:r>
            <a:endParaRPr sz="2200"/>
          </a:p>
          <a:p>
            <a:pPr indent="-368300" lvl="0" marL="457200" rtl="0" algn="just">
              <a:spcBef>
                <a:spcPts val="1600"/>
              </a:spcBef>
              <a:spcAft>
                <a:spcPts val="0"/>
              </a:spcAft>
              <a:buSzPts val="2200"/>
              <a:buAutoNum type="arabicPeriod"/>
            </a:pPr>
            <a:r>
              <a:rPr lang="es" sz="2200"/>
              <a:t>Mostrar los algoritmos que permiten que Google u otros buscadores web funcionen</a:t>
            </a:r>
            <a:endParaRPr sz="2200"/>
          </a:p>
          <a:p>
            <a:pPr indent="-368300" lvl="0" marL="457200" rtl="0" algn="just">
              <a:spcBef>
                <a:spcPts val="0"/>
              </a:spcBef>
              <a:spcAft>
                <a:spcPts val="0"/>
              </a:spcAft>
              <a:buSzPts val="2200"/>
              <a:buAutoNum type="arabicPeriod"/>
            </a:pPr>
            <a:r>
              <a:rPr lang="es" sz="2200"/>
              <a:t>Relacionar aquellos algoritmos con teoremas matemáticos</a:t>
            </a:r>
            <a:endParaRPr sz="2200"/>
          </a:p>
          <a:p>
            <a:pPr indent="-368300" lvl="0" marL="457200" rtl="0" algn="just">
              <a:spcBef>
                <a:spcPts val="0"/>
              </a:spcBef>
              <a:spcAft>
                <a:spcPts val="0"/>
              </a:spcAft>
              <a:buSzPts val="2200"/>
              <a:buAutoNum type="arabicPeriod"/>
            </a:pPr>
            <a:r>
              <a:rPr lang="es" sz="2200"/>
              <a:t>Tratar de hacer una demostración a escala acerca de aquellos algoritmos</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txBox="1"/>
          <p:nvPr/>
        </p:nvSpPr>
        <p:spPr>
          <a:xfrm>
            <a:off x="462100" y="442025"/>
            <a:ext cx="7604700" cy="27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latin typeface="Calibri"/>
                <a:ea typeface="Calibri"/>
                <a:cs typeface="Calibri"/>
                <a:sym typeface="Calibri"/>
              </a:rPr>
              <a:t>Según frobenius, si se tiene una matriz con coeficientes no negativos:</a:t>
            </a:r>
            <a:endParaRPr sz="2200">
              <a:latin typeface="Calibri"/>
              <a:ea typeface="Calibri"/>
              <a:cs typeface="Calibri"/>
              <a:sym typeface="Calibri"/>
            </a:endParaRPr>
          </a:p>
          <a:p>
            <a:pPr indent="0" lvl="0" marL="0" rtl="0" algn="l">
              <a:spcBef>
                <a:spcPts val="0"/>
              </a:spcBef>
              <a:spcAft>
                <a:spcPts val="0"/>
              </a:spcAft>
              <a:buNone/>
            </a:pPr>
            <a:r>
              <a:t/>
            </a:r>
            <a:endParaRPr sz="2200">
              <a:latin typeface="Calibri"/>
              <a:ea typeface="Calibri"/>
              <a:cs typeface="Calibri"/>
              <a:sym typeface="Calibri"/>
            </a:endParaRPr>
          </a:p>
          <a:p>
            <a:pPr indent="-368300" lvl="0" marL="457200" rtl="0" algn="l">
              <a:spcBef>
                <a:spcPts val="0"/>
              </a:spcBef>
              <a:spcAft>
                <a:spcPts val="0"/>
              </a:spcAft>
              <a:buSzPts val="2200"/>
              <a:buFont typeface="Calibri"/>
              <a:buAutoNum type="arabicPeriod"/>
            </a:pPr>
            <a:r>
              <a:rPr lang="es" sz="2200">
                <a:latin typeface="Calibri"/>
                <a:ea typeface="Calibri"/>
                <a:cs typeface="Calibri"/>
                <a:sym typeface="Calibri"/>
              </a:rPr>
              <a:t>Existe un vector propio que es mayor a 0</a:t>
            </a:r>
            <a:endParaRPr sz="2200">
              <a:latin typeface="Calibri"/>
              <a:ea typeface="Calibri"/>
              <a:cs typeface="Calibri"/>
              <a:sym typeface="Calibri"/>
            </a:endParaRPr>
          </a:p>
          <a:p>
            <a:pPr indent="-368300" lvl="0" marL="457200" rtl="0" algn="l">
              <a:spcBef>
                <a:spcPts val="0"/>
              </a:spcBef>
              <a:spcAft>
                <a:spcPts val="0"/>
              </a:spcAft>
              <a:buSzPts val="2200"/>
              <a:buFont typeface="Calibri"/>
              <a:buAutoNum type="arabicPeriod"/>
            </a:pPr>
            <a:r>
              <a:rPr lang="es" sz="2200">
                <a:latin typeface="Calibri"/>
                <a:ea typeface="Calibri"/>
                <a:cs typeface="Calibri"/>
                <a:sym typeface="Calibri"/>
              </a:rPr>
              <a:t>Ese vector propio va a ser </a:t>
            </a:r>
            <a:r>
              <a:rPr lang="es" sz="2200">
                <a:latin typeface="Calibri"/>
                <a:ea typeface="Calibri"/>
                <a:cs typeface="Calibri"/>
                <a:sym typeface="Calibri"/>
              </a:rPr>
              <a:t>mayor</a:t>
            </a:r>
            <a:r>
              <a:rPr lang="es" sz="2200">
                <a:latin typeface="Calibri"/>
                <a:ea typeface="Calibri"/>
                <a:cs typeface="Calibri"/>
                <a:sym typeface="Calibri"/>
              </a:rPr>
              <a:t> o igual a cualquier otro autovalor </a:t>
            </a:r>
            <a:endParaRPr sz="2200">
              <a:latin typeface="Calibri"/>
              <a:ea typeface="Calibri"/>
              <a:cs typeface="Calibri"/>
              <a:sym typeface="Calibri"/>
            </a:endParaRPr>
          </a:p>
          <a:p>
            <a:pPr indent="-368300" lvl="0" marL="457200" rtl="0" algn="l">
              <a:spcBef>
                <a:spcPts val="0"/>
              </a:spcBef>
              <a:spcAft>
                <a:spcPts val="0"/>
              </a:spcAft>
              <a:buSzPts val="2200"/>
              <a:buFont typeface="Calibri"/>
              <a:buAutoNum type="arabicPeriod"/>
            </a:pPr>
            <a:r>
              <a:rPr lang="es" sz="2200">
                <a:latin typeface="Calibri"/>
                <a:ea typeface="Calibri"/>
                <a:cs typeface="Calibri"/>
                <a:sym typeface="Calibri"/>
              </a:rPr>
              <a:t>Ese vector propio es igual a cualquier otro multiplicado por un escalar</a:t>
            </a:r>
            <a:endParaRPr sz="2200">
              <a:latin typeface="Calibri"/>
              <a:ea typeface="Calibri"/>
              <a:cs typeface="Calibri"/>
              <a:sym typeface="Calibri"/>
            </a:endParaRPr>
          </a:p>
        </p:txBody>
      </p:sp>
      <p:pic>
        <p:nvPicPr>
          <p:cNvPr id="249" name="Google Shape;249;p32"/>
          <p:cNvPicPr preferRelativeResize="0"/>
          <p:nvPr/>
        </p:nvPicPr>
        <p:blipFill rotWithShape="1">
          <a:blip r:embed="rId3">
            <a:alphaModFix/>
          </a:blip>
          <a:srcRect b="15340" l="44918" r="45060" t="61716"/>
          <a:stretch/>
        </p:blipFill>
        <p:spPr>
          <a:xfrm>
            <a:off x="3477187" y="2973598"/>
            <a:ext cx="1435258" cy="18484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3"/>
          <p:cNvSpPr txBox="1"/>
          <p:nvPr/>
        </p:nvSpPr>
        <p:spPr>
          <a:xfrm>
            <a:off x="602750" y="421925"/>
            <a:ext cx="7635000" cy="675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3000">
                <a:latin typeface="Calibri"/>
                <a:ea typeface="Calibri"/>
                <a:cs typeface="Calibri"/>
                <a:sym typeface="Calibri"/>
              </a:rPr>
              <a:t>Entonces, debemos hallar el mayor vector propio ya que, como dijo frobenius, los demás vectores propios serán un </a:t>
            </a:r>
            <a:r>
              <a:rPr lang="es" sz="3000">
                <a:latin typeface="Calibri"/>
                <a:ea typeface="Calibri"/>
                <a:cs typeface="Calibri"/>
                <a:sym typeface="Calibri"/>
              </a:rPr>
              <a:t>múltiplo</a:t>
            </a:r>
            <a:r>
              <a:rPr lang="es" sz="3000">
                <a:latin typeface="Calibri"/>
                <a:ea typeface="Calibri"/>
                <a:cs typeface="Calibri"/>
                <a:sym typeface="Calibri"/>
              </a:rPr>
              <a:t> del que </a:t>
            </a:r>
            <a:r>
              <a:rPr lang="es" sz="3000">
                <a:latin typeface="Calibri"/>
                <a:ea typeface="Calibri"/>
                <a:cs typeface="Calibri"/>
                <a:sym typeface="Calibri"/>
              </a:rPr>
              <a:t>está</a:t>
            </a:r>
            <a:r>
              <a:rPr lang="es" sz="3000">
                <a:latin typeface="Calibri"/>
                <a:ea typeface="Calibri"/>
                <a:cs typeface="Calibri"/>
                <a:sym typeface="Calibri"/>
              </a:rPr>
              <a:t> asociado al mayor autovalor</a:t>
            </a:r>
            <a:endParaRPr sz="3000">
              <a:latin typeface="Calibri"/>
              <a:ea typeface="Calibri"/>
              <a:cs typeface="Calibri"/>
              <a:sym typeface="Calibri"/>
            </a:endParaRPr>
          </a:p>
        </p:txBody>
      </p:sp>
      <p:sp>
        <p:nvSpPr>
          <p:cNvPr id="255" name="Google Shape;255;p33"/>
          <p:cNvSpPr txBox="1"/>
          <p:nvPr/>
        </p:nvSpPr>
        <p:spPr>
          <a:xfrm>
            <a:off x="4892500" y="3847625"/>
            <a:ext cx="35763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Calibri"/>
                <a:ea typeface="Calibri"/>
                <a:cs typeface="Calibri"/>
                <a:sym typeface="Calibri"/>
              </a:rPr>
              <a:t>Para eso utilizaremos ...</a:t>
            </a:r>
            <a:endParaRPr sz="2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4"/>
          <p:cNvSpPr txBox="1"/>
          <p:nvPr/>
        </p:nvSpPr>
        <p:spPr>
          <a:xfrm>
            <a:off x="522375" y="442025"/>
            <a:ext cx="7735500" cy="13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u="sng">
                <a:latin typeface="Calibri"/>
                <a:ea typeface="Calibri"/>
                <a:cs typeface="Calibri"/>
                <a:sym typeface="Calibri"/>
              </a:rPr>
              <a:t>Teorema de la potencia</a:t>
            </a:r>
            <a:endParaRPr sz="2400" u="sng">
              <a:latin typeface="Calibri"/>
              <a:ea typeface="Calibri"/>
              <a:cs typeface="Calibri"/>
              <a:sym typeface="Calibri"/>
            </a:endParaRPr>
          </a:p>
          <a:p>
            <a:pPr indent="0" lvl="0" marL="0" rtl="0" algn="l">
              <a:spcBef>
                <a:spcPts val="0"/>
              </a:spcBef>
              <a:spcAft>
                <a:spcPts val="0"/>
              </a:spcAft>
              <a:buNone/>
            </a:pPr>
            <a:r>
              <a:t/>
            </a:r>
            <a:endParaRPr sz="2400" u="sng">
              <a:latin typeface="Calibri"/>
              <a:ea typeface="Calibri"/>
              <a:cs typeface="Calibri"/>
              <a:sym typeface="Calibri"/>
            </a:endParaRPr>
          </a:p>
          <a:p>
            <a:pPr indent="0" lvl="0" marL="0" rtl="0" algn="l">
              <a:spcBef>
                <a:spcPts val="0"/>
              </a:spcBef>
              <a:spcAft>
                <a:spcPts val="0"/>
              </a:spcAft>
              <a:buNone/>
            </a:pPr>
            <a:r>
              <a:rPr lang="es" sz="1800">
                <a:latin typeface="Calibri"/>
                <a:ea typeface="Calibri"/>
                <a:cs typeface="Calibri"/>
                <a:sym typeface="Calibri"/>
              </a:rPr>
              <a:t>Teniendo un vector no nulo “W”:</a:t>
            </a:r>
            <a:r>
              <a:rPr lang="es" sz="2400" u="sng">
                <a:latin typeface="Calibri"/>
                <a:ea typeface="Calibri"/>
                <a:cs typeface="Calibri"/>
                <a:sym typeface="Calibri"/>
              </a:rPr>
              <a:t> </a:t>
            </a:r>
            <a:endParaRPr sz="2400" u="sng">
              <a:latin typeface="Calibri"/>
              <a:ea typeface="Calibri"/>
              <a:cs typeface="Calibri"/>
              <a:sym typeface="Calibri"/>
            </a:endParaRPr>
          </a:p>
          <a:p>
            <a:pPr indent="0" lvl="0" marL="0" rtl="0" algn="l">
              <a:spcBef>
                <a:spcPts val="0"/>
              </a:spcBef>
              <a:spcAft>
                <a:spcPts val="0"/>
              </a:spcAft>
              <a:buNone/>
            </a:pPr>
            <a:r>
              <a:t/>
            </a:r>
            <a:endParaRPr sz="2400" u="sng">
              <a:latin typeface="Calibri"/>
              <a:ea typeface="Calibri"/>
              <a:cs typeface="Calibri"/>
              <a:sym typeface="Calibri"/>
            </a:endParaRPr>
          </a:p>
          <a:p>
            <a:pPr indent="0" lvl="0" marL="0" rtl="0" algn="ctr">
              <a:spcBef>
                <a:spcPts val="0"/>
              </a:spcBef>
              <a:spcAft>
                <a:spcPts val="0"/>
              </a:spcAft>
              <a:buNone/>
            </a:pPr>
            <a:r>
              <a:t/>
            </a:r>
            <a:endParaRPr sz="2400">
              <a:latin typeface="Calibri"/>
              <a:ea typeface="Calibri"/>
              <a:cs typeface="Calibri"/>
              <a:sym typeface="Calibri"/>
            </a:endParaRPr>
          </a:p>
        </p:txBody>
      </p:sp>
      <p:pic>
        <p:nvPicPr>
          <p:cNvPr id="261" name="Google Shape;261;p34"/>
          <p:cNvPicPr preferRelativeResize="0"/>
          <p:nvPr/>
        </p:nvPicPr>
        <p:blipFill rotWithShape="1">
          <a:blip r:embed="rId3">
            <a:alphaModFix/>
          </a:blip>
          <a:srcRect b="40638" l="17714" r="57425" t="46408"/>
          <a:stretch/>
        </p:blipFill>
        <p:spPr>
          <a:xfrm>
            <a:off x="2402303" y="1989099"/>
            <a:ext cx="3975648" cy="1165298"/>
          </a:xfrm>
          <a:prstGeom prst="rect">
            <a:avLst/>
          </a:prstGeom>
          <a:noFill/>
          <a:ln>
            <a:noFill/>
          </a:ln>
        </p:spPr>
      </p:pic>
      <p:sp>
        <p:nvSpPr>
          <p:cNvPr id="262" name="Google Shape;262;p34"/>
          <p:cNvSpPr txBox="1"/>
          <p:nvPr/>
        </p:nvSpPr>
        <p:spPr>
          <a:xfrm>
            <a:off x="974450" y="3536150"/>
            <a:ext cx="74841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Calibri"/>
                <a:ea typeface="Calibri"/>
                <a:cs typeface="Calibri"/>
                <a:sym typeface="Calibri"/>
              </a:rPr>
              <a:t>El cual converge a un autovector el cual tiene asociado el mayor autovalor.</a:t>
            </a:r>
            <a:endParaRPr sz="24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graphicFrame>
        <p:nvGraphicFramePr>
          <p:cNvPr id="267" name="Google Shape;267;p35"/>
          <p:cNvGraphicFramePr/>
          <p:nvPr/>
        </p:nvGraphicFramePr>
        <p:xfrm>
          <a:off x="3755825" y="1352025"/>
          <a:ext cx="3000000" cy="3000000"/>
        </p:xfrm>
        <a:graphic>
          <a:graphicData uri="http://schemas.openxmlformats.org/drawingml/2006/table">
            <a:tbl>
              <a:tblPr>
                <a:noFill/>
                <a:tableStyleId>{E1AE62C3-BCAC-49BB-9250-97337D616104}</a:tableStyleId>
              </a:tblPr>
              <a:tblGrid>
                <a:gridCol w="1632350"/>
              </a:tblGrid>
              <a:tr h="356300">
                <a:tc>
                  <a:txBody>
                    <a:bodyPr/>
                    <a:lstStyle/>
                    <a:p>
                      <a:pPr indent="0" lvl="0" marL="0" rtl="0" algn="l">
                        <a:spcBef>
                          <a:spcPts val="0"/>
                        </a:spcBef>
                        <a:spcAft>
                          <a:spcPts val="0"/>
                        </a:spcAft>
                        <a:buNone/>
                      </a:pPr>
                      <a:r>
                        <a:rPr lang="es"/>
                        <a:t>V1=</a:t>
                      </a:r>
                      <a:r>
                        <a:rPr lang="es" sz="1100"/>
                        <a:t>0.7761043</a:t>
                      </a:r>
                      <a:endParaRPr/>
                    </a:p>
                  </a:txBody>
                  <a:tcPr marT="91425" marB="91425" marR="91425" marL="91425"/>
                </a:tc>
              </a:tr>
              <a:tr h="324325">
                <a:tc>
                  <a:txBody>
                    <a:bodyPr/>
                    <a:lstStyle/>
                    <a:p>
                      <a:pPr indent="0" lvl="0" marL="0" rtl="0" algn="l">
                        <a:spcBef>
                          <a:spcPts val="0"/>
                        </a:spcBef>
                        <a:spcAft>
                          <a:spcPts val="0"/>
                        </a:spcAft>
                        <a:buNone/>
                      </a:pPr>
                      <a:r>
                        <a:rPr lang="es"/>
                        <a:t>V2=</a:t>
                      </a:r>
                      <a:r>
                        <a:rPr lang="es" sz="1100"/>
                        <a:t>0.9911762</a:t>
                      </a:r>
                      <a:endParaRPr/>
                    </a:p>
                  </a:txBody>
                  <a:tcPr marT="91425" marB="91425" marR="91425" marL="91425"/>
                </a:tc>
              </a:tr>
              <a:tr h="324325">
                <a:tc>
                  <a:txBody>
                    <a:bodyPr/>
                    <a:lstStyle/>
                    <a:p>
                      <a:pPr indent="0" lvl="0" marL="0" rtl="0" algn="l">
                        <a:spcBef>
                          <a:spcPts val="0"/>
                        </a:spcBef>
                        <a:spcAft>
                          <a:spcPts val="0"/>
                        </a:spcAft>
                        <a:buNone/>
                      </a:pPr>
                      <a:r>
                        <a:rPr lang="es"/>
                        <a:t>V3=</a:t>
                      </a:r>
                      <a:r>
                        <a:rPr lang="es" sz="1100"/>
                        <a:t> 0.7398474</a:t>
                      </a:r>
                      <a:endParaRPr/>
                    </a:p>
                  </a:txBody>
                  <a:tcPr marT="91425" marB="91425" marR="91425" marL="91425"/>
                </a:tc>
              </a:tr>
              <a:tr h="324325">
                <a:tc>
                  <a:txBody>
                    <a:bodyPr/>
                    <a:lstStyle/>
                    <a:p>
                      <a:pPr indent="0" lvl="0" marL="0" rtl="0" algn="l">
                        <a:spcBef>
                          <a:spcPts val="0"/>
                        </a:spcBef>
                        <a:spcAft>
                          <a:spcPts val="0"/>
                        </a:spcAft>
                        <a:buNone/>
                      </a:pPr>
                      <a:r>
                        <a:rPr lang="es"/>
                        <a:t>V4=</a:t>
                      </a:r>
                      <a:r>
                        <a:rPr lang="es" sz="1100"/>
                        <a:t>1</a:t>
                      </a:r>
                      <a:endParaRPr/>
                    </a:p>
                  </a:txBody>
                  <a:tcPr marT="91425" marB="91425" marR="91425" marL="91425"/>
                </a:tc>
              </a:tr>
              <a:tr h="324325">
                <a:tc>
                  <a:txBody>
                    <a:bodyPr/>
                    <a:lstStyle/>
                    <a:p>
                      <a:pPr indent="0" lvl="0" marL="0" rtl="0" algn="l">
                        <a:spcBef>
                          <a:spcPts val="0"/>
                        </a:spcBef>
                        <a:spcAft>
                          <a:spcPts val="0"/>
                        </a:spcAft>
                        <a:buNone/>
                      </a:pPr>
                      <a:r>
                        <a:rPr lang="es"/>
                        <a:t>V5=</a:t>
                      </a:r>
                      <a:r>
                        <a:rPr lang="es" sz="1100"/>
                        <a:t>0.9152708</a:t>
                      </a:r>
                      <a:endParaRPr/>
                    </a:p>
                  </a:txBody>
                  <a:tcPr marT="91425" marB="91425" marR="91425" marL="91425"/>
                </a:tc>
              </a:tr>
              <a:tr h="324325">
                <a:tc>
                  <a:txBody>
                    <a:bodyPr/>
                    <a:lstStyle/>
                    <a:p>
                      <a:pPr indent="0" lvl="0" marL="0" rtl="0" algn="l">
                        <a:spcBef>
                          <a:spcPts val="0"/>
                        </a:spcBef>
                        <a:spcAft>
                          <a:spcPts val="0"/>
                        </a:spcAft>
                        <a:buNone/>
                      </a:pPr>
                      <a:r>
                        <a:rPr lang="es"/>
                        <a:t>V6=</a:t>
                      </a:r>
                      <a:r>
                        <a:rPr lang="es" sz="1100"/>
                        <a:t>0.56471</a:t>
                      </a:r>
                      <a:endParaRPr/>
                    </a:p>
                  </a:txBody>
                  <a:tcPr marT="91425" marB="91425" marR="91425" marL="91425"/>
                </a:tc>
              </a:tr>
              <a:tr h="324325">
                <a:tc>
                  <a:txBody>
                    <a:bodyPr/>
                    <a:lstStyle/>
                    <a:p>
                      <a:pPr indent="0" lvl="0" marL="0" rtl="0" algn="l">
                        <a:spcBef>
                          <a:spcPts val="0"/>
                        </a:spcBef>
                        <a:spcAft>
                          <a:spcPts val="0"/>
                        </a:spcAft>
                        <a:buNone/>
                      </a:pPr>
                      <a:r>
                        <a:rPr lang="es"/>
                        <a:t>V7=</a:t>
                      </a:r>
                      <a:r>
                        <a:rPr lang="es" sz="1100"/>
                        <a:t>0.7615885</a:t>
                      </a:r>
                      <a:endParaRPr/>
                    </a:p>
                  </a:txBody>
                  <a:tcPr marT="91425" marB="91425" marR="91425" marL="91425"/>
                </a:tc>
              </a:tr>
            </a:tbl>
          </a:graphicData>
        </a:graphic>
      </p:graphicFrame>
      <p:sp>
        <p:nvSpPr>
          <p:cNvPr id="268" name="Google Shape;268;p35"/>
          <p:cNvSpPr txBox="1"/>
          <p:nvPr/>
        </p:nvSpPr>
        <p:spPr>
          <a:xfrm>
            <a:off x="713250" y="440325"/>
            <a:ext cx="76449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Calibri"/>
                <a:ea typeface="Calibri"/>
                <a:cs typeface="Calibri"/>
                <a:sym typeface="Calibri"/>
              </a:rPr>
              <a:t>Haciendo los </a:t>
            </a:r>
            <a:r>
              <a:rPr lang="es" sz="2400">
                <a:latin typeface="Calibri"/>
                <a:ea typeface="Calibri"/>
                <a:cs typeface="Calibri"/>
                <a:sym typeface="Calibri"/>
              </a:rPr>
              <a:t>cálculos</a:t>
            </a:r>
            <a:r>
              <a:rPr lang="es" sz="2400">
                <a:latin typeface="Calibri"/>
                <a:ea typeface="Calibri"/>
                <a:cs typeface="Calibri"/>
                <a:sym typeface="Calibri"/>
              </a:rPr>
              <a:t> respectivos obtenemos que:</a:t>
            </a:r>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6"/>
          <p:cNvSpPr txBox="1"/>
          <p:nvPr/>
        </p:nvSpPr>
        <p:spPr>
          <a:xfrm>
            <a:off x="642950" y="411875"/>
            <a:ext cx="68613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Pero, definimos en la </a:t>
            </a:r>
            <a:r>
              <a:rPr lang="es">
                <a:latin typeface="Calibri"/>
                <a:ea typeface="Calibri"/>
                <a:cs typeface="Calibri"/>
                <a:sym typeface="Calibri"/>
              </a:rPr>
              <a:t>ecuación</a:t>
            </a:r>
            <a:r>
              <a:rPr lang="es">
                <a:latin typeface="Calibri"/>
                <a:ea typeface="Calibri"/>
                <a:cs typeface="Calibri"/>
                <a:sym typeface="Calibri"/>
              </a:rPr>
              <a:t> (1) que la suma de los valores debería ser 1, pero...</a:t>
            </a:r>
            <a:endParaRPr>
              <a:latin typeface="Calibri"/>
              <a:ea typeface="Calibri"/>
              <a:cs typeface="Calibri"/>
              <a:sym typeface="Calibri"/>
            </a:endParaRPr>
          </a:p>
        </p:txBody>
      </p:sp>
      <p:sp>
        <p:nvSpPr>
          <p:cNvPr id="274" name="Google Shape;274;p36"/>
          <p:cNvSpPr txBox="1"/>
          <p:nvPr/>
        </p:nvSpPr>
        <p:spPr>
          <a:xfrm>
            <a:off x="783575" y="1086875"/>
            <a:ext cx="57864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75" name="Google Shape;275;p36"/>
          <p:cNvPicPr preferRelativeResize="0"/>
          <p:nvPr/>
        </p:nvPicPr>
        <p:blipFill rotWithShape="1">
          <a:blip r:embed="rId3">
            <a:alphaModFix/>
          </a:blip>
          <a:srcRect b="34608" l="42392" r="44751" t="59840"/>
          <a:stretch/>
        </p:blipFill>
        <p:spPr>
          <a:xfrm>
            <a:off x="2673315" y="1086877"/>
            <a:ext cx="3797376" cy="922201"/>
          </a:xfrm>
          <a:prstGeom prst="rect">
            <a:avLst/>
          </a:prstGeom>
          <a:noFill/>
          <a:ln>
            <a:noFill/>
          </a:ln>
        </p:spPr>
      </p:pic>
      <p:sp>
        <p:nvSpPr>
          <p:cNvPr id="276" name="Google Shape;276;p36"/>
          <p:cNvSpPr txBox="1"/>
          <p:nvPr/>
        </p:nvSpPr>
        <p:spPr>
          <a:xfrm>
            <a:off x="622850" y="2690600"/>
            <a:ext cx="79965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Calibri"/>
                <a:ea typeface="Calibri"/>
                <a:cs typeface="Calibri"/>
                <a:sym typeface="Calibri"/>
              </a:rPr>
              <a:t>Entonces, dividimos a toda el vector por la sumatoria que obtuvimos, para que así sea igual a 1.</a:t>
            </a:r>
            <a:endParaRPr sz="18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graphicFrame>
        <p:nvGraphicFramePr>
          <p:cNvPr id="281" name="Google Shape;281;p37"/>
          <p:cNvGraphicFramePr/>
          <p:nvPr/>
        </p:nvGraphicFramePr>
        <p:xfrm>
          <a:off x="3755825" y="1352025"/>
          <a:ext cx="3000000" cy="3000000"/>
        </p:xfrm>
        <a:graphic>
          <a:graphicData uri="http://schemas.openxmlformats.org/drawingml/2006/table">
            <a:tbl>
              <a:tblPr>
                <a:noFill/>
                <a:tableStyleId>{E1AE62C3-BCAC-49BB-9250-97337D616104}</a:tableStyleId>
              </a:tblPr>
              <a:tblGrid>
                <a:gridCol w="1632350"/>
              </a:tblGrid>
              <a:tr h="356300">
                <a:tc>
                  <a:txBody>
                    <a:bodyPr/>
                    <a:lstStyle/>
                    <a:p>
                      <a:pPr indent="0" lvl="0" marL="0" rtl="0" algn="l">
                        <a:spcBef>
                          <a:spcPts val="0"/>
                        </a:spcBef>
                        <a:spcAft>
                          <a:spcPts val="0"/>
                        </a:spcAft>
                        <a:buNone/>
                      </a:pPr>
                      <a:r>
                        <a:rPr lang="es"/>
                        <a:t>V1=</a:t>
                      </a:r>
                      <a:r>
                        <a:rPr lang="es" sz="1100"/>
                        <a:t>0.1350052</a:t>
                      </a:r>
                      <a:endParaRPr/>
                    </a:p>
                  </a:txBody>
                  <a:tcPr marT="91425" marB="91425" marR="91425" marL="91425"/>
                </a:tc>
              </a:tr>
              <a:tr h="324325">
                <a:tc>
                  <a:txBody>
                    <a:bodyPr/>
                    <a:lstStyle/>
                    <a:p>
                      <a:pPr indent="0" lvl="0" marL="0" rtl="0" algn="l">
                        <a:spcBef>
                          <a:spcPts val="0"/>
                        </a:spcBef>
                        <a:spcAft>
                          <a:spcPts val="0"/>
                        </a:spcAft>
                        <a:buNone/>
                      </a:pPr>
                      <a:r>
                        <a:rPr lang="es"/>
                        <a:t>V2=</a:t>
                      </a:r>
                      <a:r>
                        <a:rPr lang="es" sz="1100"/>
                        <a:t>0.1724175</a:t>
                      </a:r>
                      <a:endParaRPr sz="1100"/>
                    </a:p>
                  </a:txBody>
                  <a:tcPr marT="91425" marB="91425" marR="91425" marL="91425"/>
                </a:tc>
              </a:tr>
              <a:tr h="324325">
                <a:tc>
                  <a:txBody>
                    <a:bodyPr/>
                    <a:lstStyle/>
                    <a:p>
                      <a:pPr indent="0" lvl="0" marL="0" rtl="0" algn="l">
                        <a:spcBef>
                          <a:spcPts val="0"/>
                        </a:spcBef>
                        <a:spcAft>
                          <a:spcPts val="0"/>
                        </a:spcAft>
                        <a:buNone/>
                      </a:pPr>
                      <a:r>
                        <a:rPr lang="es"/>
                        <a:t>V3=</a:t>
                      </a:r>
                      <a:r>
                        <a:rPr lang="es" sz="1100"/>
                        <a:t> </a:t>
                      </a:r>
                      <a:r>
                        <a:rPr lang="es" sz="1100"/>
                        <a:t>0.128698</a:t>
                      </a:r>
                      <a:endParaRPr/>
                    </a:p>
                  </a:txBody>
                  <a:tcPr marT="91425" marB="91425" marR="91425" marL="91425"/>
                </a:tc>
              </a:tr>
              <a:tr h="324325">
                <a:tc>
                  <a:txBody>
                    <a:bodyPr/>
                    <a:lstStyle/>
                    <a:p>
                      <a:pPr indent="0" lvl="0" marL="0" rtl="0" algn="l">
                        <a:spcBef>
                          <a:spcPts val="0"/>
                        </a:spcBef>
                        <a:spcAft>
                          <a:spcPts val="0"/>
                        </a:spcAft>
                        <a:buNone/>
                      </a:pPr>
                      <a:r>
                        <a:rPr lang="es"/>
                        <a:t>V4=</a:t>
                      </a:r>
                      <a:r>
                        <a:rPr lang="es" sz="1100"/>
                        <a:t>0.173952</a:t>
                      </a:r>
                      <a:endParaRPr/>
                    </a:p>
                  </a:txBody>
                  <a:tcPr marT="91425" marB="91425" marR="91425" marL="91425"/>
                </a:tc>
              </a:tr>
              <a:tr h="324325">
                <a:tc>
                  <a:txBody>
                    <a:bodyPr/>
                    <a:lstStyle/>
                    <a:p>
                      <a:pPr indent="0" lvl="0" marL="0" rtl="0" algn="l">
                        <a:spcBef>
                          <a:spcPts val="0"/>
                        </a:spcBef>
                        <a:spcAft>
                          <a:spcPts val="0"/>
                        </a:spcAft>
                        <a:buNone/>
                      </a:pPr>
                      <a:r>
                        <a:rPr lang="es"/>
                        <a:t>V5=</a:t>
                      </a:r>
                      <a:r>
                        <a:rPr lang="es" sz="1100"/>
                        <a:t>0.1592136</a:t>
                      </a:r>
                      <a:endParaRPr/>
                    </a:p>
                  </a:txBody>
                  <a:tcPr marT="91425" marB="91425" marR="91425" marL="91425"/>
                </a:tc>
              </a:tr>
              <a:tr h="324325">
                <a:tc>
                  <a:txBody>
                    <a:bodyPr/>
                    <a:lstStyle/>
                    <a:p>
                      <a:pPr indent="0" lvl="0" marL="0" rtl="0" algn="l">
                        <a:spcBef>
                          <a:spcPts val="0"/>
                        </a:spcBef>
                        <a:spcAft>
                          <a:spcPts val="0"/>
                        </a:spcAft>
                        <a:buNone/>
                      </a:pPr>
                      <a:r>
                        <a:rPr lang="es"/>
                        <a:t>V6=</a:t>
                      </a:r>
                      <a:r>
                        <a:rPr lang="es" sz="1100"/>
                        <a:t>0.09823</a:t>
                      </a:r>
                      <a:endParaRPr/>
                    </a:p>
                  </a:txBody>
                  <a:tcPr marT="91425" marB="91425" marR="91425" marL="91425"/>
                </a:tc>
              </a:tr>
              <a:tr h="324325">
                <a:tc>
                  <a:txBody>
                    <a:bodyPr/>
                    <a:lstStyle/>
                    <a:p>
                      <a:pPr indent="0" lvl="0" marL="0" rtl="0" algn="l">
                        <a:spcBef>
                          <a:spcPts val="0"/>
                        </a:spcBef>
                        <a:spcAft>
                          <a:spcPts val="0"/>
                        </a:spcAft>
                        <a:buNone/>
                      </a:pPr>
                      <a:r>
                        <a:rPr lang="es"/>
                        <a:t>V7=</a:t>
                      </a:r>
                      <a:r>
                        <a:rPr lang="es" sz="1100"/>
                        <a:t> 0.132480</a:t>
                      </a:r>
                      <a:endParaRPr/>
                    </a:p>
                  </a:txBody>
                  <a:tcPr marT="91425" marB="91425" marR="91425" marL="91425"/>
                </a:tc>
              </a:tr>
            </a:tbl>
          </a:graphicData>
        </a:graphic>
      </p:graphicFrame>
      <p:sp>
        <p:nvSpPr>
          <p:cNvPr id="282" name="Google Shape;282;p37"/>
          <p:cNvSpPr txBox="1"/>
          <p:nvPr/>
        </p:nvSpPr>
        <p:spPr>
          <a:xfrm>
            <a:off x="482225" y="482225"/>
            <a:ext cx="57864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Entonces, el verdadero vector V que se genera sería:</a:t>
            </a:r>
            <a:endParaRPr>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8"/>
          <p:cNvSpPr txBox="1"/>
          <p:nvPr/>
        </p:nvSpPr>
        <p:spPr>
          <a:xfrm>
            <a:off x="411875" y="341550"/>
            <a:ext cx="8197500" cy="45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2do Algoritmo empleado</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lang="es" sz="3000" u="sng">
                <a:solidFill>
                  <a:srgbClr val="FF0000"/>
                </a:solidFill>
                <a:latin typeface="Calibri"/>
                <a:ea typeface="Calibri"/>
                <a:cs typeface="Calibri"/>
                <a:sym typeface="Calibri"/>
              </a:rPr>
              <a:t>Algoritmo por repetición de palabras</a:t>
            </a:r>
            <a:endParaRPr sz="3000" u="sng">
              <a:solidFill>
                <a:srgbClr val="FF0000"/>
              </a:solidFill>
              <a:latin typeface="Calibri"/>
              <a:ea typeface="Calibri"/>
              <a:cs typeface="Calibri"/>
              <a:sym typeface="Calibri"/>
            </a:endParaRPr>
          </a:p>
          <a:p>
            <a:pPr indent="0" lvl="0" marL="0" rtl="0" algn="ctr">
              <a:spcBef>
                <a:spcPts val="0"/>
              </a:spcBef>
              <a:spcAft>
                <a:spcPts val="0"/>
              </a:spcAft>
              <a:buNone/>
            </a:pPr>
            <a:r>
              <a:t/>
            </a:r>
            <a:endParaRPr sz="3000" u="sng">
              <a:solidFill>
                <a:srgbClr val="FF0000"/>
              </a:solidFill>
              <a:latin typeface="Calibri"/>
              <a:ea typeface="Calibri"/>
              <a:cs typeface="Calibri"/>
              <a:sym typeface="Calibri"/>
            </a:endParaRPr>
          </a:p>
          <a:p>
            <a:pPr indent="0" lvl="0" marL="0" rtl="0" algn="l">
              <a:spcBef>
                <a:spcPts val="0"/>
              </a:spcBef>
              <a:spcAft>
                <a:spcPts val="0"/>
              </a:spcAft>
              <a:buNone/>
            </a:pPr>
            <a:r>
              <a:rPr lang="es" sz="2000">
                <a:latin typeface="Calibri"/>
                <a:ea typeface="Calibri"/>
                <a:cs typeface="Calibri"/>
                <a:sym typeface="Calibri"/>
              </a:rPr>
              <a:t>Volvamos al ejemplo del bibliotecario(a): </a:t>
            </a:r>
            <a:endParaRPr sz="2000">
              <a:latin typeface="Calibri"/>
              <a:ea typeface="Calibri"/>
              <a:cs typeface="Calibri"/>
              <a:sym typeface="Calibri"/>
            </a:endParaRPr>
          </a:p>
          <a:p>
            <a:pPr indent="0" lvl="0" marL="0" rtl="0" algn="l">
              <a:spcBef>
                <a:spcPts val="0"/>
              </a:spcBef>
              <a:spcAft>
                <a:spcPts val="0"/>
              </a:spcAft>
              <a:buNone/>
            </a:pPr>
            <a:r>
              <a:t/>
            </a:r>
            <a:endParaRPr sz="2000">
              <a:latin typeface="Calibri"/>
              <a:ea typeface="Calibri"/>
              <a:cs typeface="Calibri"/>
              <a:sym typeface="Calibri"/>
            </a:endParaRPr>
          </a:p>
          <a:p>
            <a:pPr indent="0" lvl="0" marL="0" rtl="0" algn="l">
              <a:spcBef>
                <a:spcPts val="0"/>
              </a:spcBef>
              <a:spcAft>
                <a:spcPts val="0"/>
              </a:spcAft>
              <a:buNone/>
            </a:pPr>
            <a:r>
              <a:rPr lang="es" sz="1800">
                <a:latin typeface="Calibri"/>
                <a:ea typeface="Calibri"/>
                <a:cs typeface="Calibri"/>
                <a:sym typeface="Calibri"/>
              </a:rPr>
              <a:t>Ahora </a:t>
            </a:r>
            <a:r>
              <a:rPr lang="es" sz="1800">
                <a:latin typeface="Calibri"/>
                <a:ea typeface="Calibri"/>
                <a:cs typeface="Calibri"/>
                <a:sym typeface="Calibri"/>
              </a:rPr>
              <a:t>imagínese</a:t>
            </a:r>
            <a:r>
              <a:rPr lang="es" sz="1800">
                <a:latin typeface="Calibri"/>
                <a:ea typeface="Calibri"/>
                <a:cs typeface="Calibri"/>
                <a:sym typeface="Calibri"/>
              </a:rPr>
              <a:t> que el usuario pide a este bibliotecario que le de un libro que tenga referencias o este solamente basado en unos temas específicos. Considerando que la biblioteca tenga todos los libros sin ordenar, ¿cómo podría usted </a:t>
            </a:r>
            <a:r>
              <a:rPr lang="es" sz="1800">
                <a:latin typeface="Calibri"/>
                <a:ea typeface="Calibri"/>
                <a:cs typeface="Calibri"/>
                <a:sym typeface="Calibri"/>
              </a:rPr>
              <a:t>sugerir</a:t>
            </a:r>
            <a:r>
              <a:rPr lang="es" sz="1800">
                <a:latin typeface="Calibri"/>
                <a:ea typeface="Calibri"/>
                <a:cs typeface="Calibri"/>
                <a:sym typeface="Calibri"/>
              </a:rPr>
              <a:t> un libro a este usuario?</a:t>
            </a:r>
            <a:endParaRPr sz="18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39"/>
          <p:cNvPicPr preferRelativeResize="0"/>
          <p:nvPr/>
        </p:nvPicPr>
        <p:blipFill rotWithShape="1">
          <a:blip r:embed="rId3">
            <a:alphaModFix/>
          </a:blip>
          <a:srcRect b="46225" l="37969" r="40408" t="39105"/>
          <a:stretch/>
        </p:blipFill>
        <p:spPr>
          <a:xfrm>
            <a:off x="1918750" y="311425"/>
            <a:ext cx="2211197" cy="843853"/>
          </a:xfrm>
          <a:prstGeom prst="rect">
            <a:avLst/>
          </a:prstGeom>
          <a:noFill/>
          <a:ln>
            <a:noFill/>
          </a:ln>
        </p:spPr>
      </p:pic>
      <p:sp>
        <p:nvSpPr>
          <p:cNvPr id="293" name="Google Shape;293;p39"/>
          <p:cNvSpPr txBox="1"/>
          <p:nvPr/>
        </p:nvSpPr>
        <p:spPr>
          <a:xfrm>
            <a:off x="582675" y="311425"/>
            <a:ext cx="14064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600">
                <a:latin typeface="Calibri"/>
                <a:ea typeface="Calibri"/>
                <a:cs typeface="Calibri"/>
                <a:sym typeface="Calibri"/>
              </a:rPr>
              <a:t>Según </a:t>
            </a:r>
            <a:endParaRPr sz="3600">
              <a:latin typeface="Calibri"/>
              <a:ea typeface="Calibri"/>
              <a:cs typeface="Calibri"/>
              <a:sym typeface="Calibri"/>
            </a:endParaRPr>
          </a:p>
        </p:txBody>
      </p:sp>
      <p:sp>
        <p:nvSpPr>
          <p:cNvPr id="294" name="Google Shape;294;p39"/>
          <p:cNvSpPr txBox="1"/>
          <p:nvPr/>
        </p:nvSpPr>
        <p:spPr>
          <a:xfrm>
            <a:off x="703225" y="1547075"/>
            <a:ext cx="7685100" cy="2169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3000">
                <a:latin typeface="Calibri"/>
                <a:ea typeface="Calibri"/>
                <a:cs typeface="Calibri"/>
                <a:sym typeface="Calibri"/>
              </a:rPr>
              <a:t>Podemos afirmar que una página web tiene más valor (está más orientado al tema que busca el usuario) si es que ha empleado muchas veces lo buscado por el </a:t>
            </a:r>
            <a:r>
              <a:rPr lang="es" sz="3000">
                <a:latin typeface="Calibri"/>
                <a:ea typeface="Calibri"/>
                <a:cs typeface="Calibri"/>
                <a:sym typeface="Calibri"/>
              </a:rPr>
              <a:t>usuario</a:t>
            </a:r>
            <a:r>
              <a:rPr lang="es" sz="3000">
                <a:latin typeface="Calibri"/>
                <a:ea typeface="Calibri"/>
                <a:cs typeface="Calibri"/>
                <a:sym typeface="Calibri"/>
              </a:rPr>
              <a:t>.</a:t>
            </a:r>
            <a:endParaRPr sz="30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0"/>
          <p:cNvSpPr txBox="1"/>
          <p:nvPr/>
        </p:nvSpPr>
        <p:spPr>
          <a:xfrm>
            <a:off x="622850" y="522375"/>
            <a:ext cx="8076900" cy="2531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2400">
                <a:latin typeface="Calibri"/>
                <a:ea typeface="Calibri"/>
                <a:cs typeface="Calibri"/>
                <a:sym typeface="Calibri"/>
              </a:rPr>
              <a:t>Si vemos la </a:t>
            </a:r>
            <a:r>
              <a:rPr lang="es" sz="2400">
                <a:latin typeface="Calibri"/>
                <a:ea typeface="Calibri"/>
                <a:cs typeface="Calibri"/>
                <a:sym typeface="Calibri"/>
              </a:rPr>
              <a:t>relación</a:t>
            </a:r>
            <a:r>
              <a:rPr lang="es" sz="2400">
                <a:latin typeface="Calibri"/>
                <a:ea typeface="Calibri"/>
                <a:cs typeface="Calibri"/>
                <a:sym typeface="Calibri"/>
              </a:rPr>
              <a:t> entre páginas y palabras, podemos crear una matriz MxP, donde P sigue siendo la cardinalidad del conjunto de páginas web, mientras que M es la cardinalidad del conjunto de las palabras existentes en todos los idiomas, mientras que Mn es una palabra donde al menos un </a:t>
            </a:r>
            <a:r>
              <a:rPr lang="es" sz="2400">
                <a:latin typeface="Calibri"/>
                <a:ea typeface="Calibri"/>
                <a:cs typeface="Calibri"/>
                <a:sym typeface="Calibri"/>
              </a:rPr>
              <a:t>carácter</a:t>
            </a:r>
            <a:r>
              <a:rPr lang="es" sz="2400">
                <a:latin typeface="Calibri"/>
                <a:ea typeface="Calibri"/>
                <a:cs typeface="Calibri"/>
                <a:sym typeface="Calibri"/>
              </a:rPr>
              <a:t> es diferente que una palabra Mm (donde m y n son diferentes).</a:t>
            </a:r>
            <a:endParaRPr sz="2400">
              <a:latin typeface="Calibri"/>
              <a:ea typeface="Calibri"/>
              <a:cs typeface="Calibri"/>
              <a:sym typeface="Calibri"/>
            </a:endParaRPr>
          </a:p>
        </p:txBody>
      </p:sp>
      <p:pic>
        <p:nvPicPr>
          <p:cNvPr id="300" name="Google Shape;300;p40"/>
          <p:cNvPicPr preferRelativeResize="0"/>
          <p:nvPr/>
        </p:nvPicPr>
        <p:blipFill rotWithShape="1">
          <a:blip r:embed="rId3">
            <a:alphaModFix/>
          </a:blip>
          <a:srcRect b="34942" l="50498" r="22085" t="47511"/>
          <a:stretch/>
        </p:blipFill>
        <p:spPr>
          <a:xfrm>
            <a:off x="1006275" y="3054075"/>
            <a:ext cx="4610100" cy="1666875"/>
          </a:xfrm>
          <a:prstGeom prst="rect">
            <a:avLst/>
          </a:prstGeom>
          <a:noFill/>
          <a:ln>
            <a:noFill/>
          </a:ln>
        </p:spPr>
      </p:pic>
      <p:sp>
        <p:nvSpPr>
          <p:cNvPr id="301" name="Google Shape;301;p40"/>
          <p:cNvSpPr txBox="1"/>
          <p:nvPr/>
        </p:nvSpPr>
        <p:spPr>
          <a:xfrm>
            <a:off x="5979300" y="3104175"/>
            <a:ext cx="1956900" cy="12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donde x ∈ N+{0}</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s">
                <a:latin typeface="Calibri"/>
                <a:ea typeface="Calibri"/>
                <a:cs typeface="Calibri"/>
                <a:sym typeface="Calibri"/>
              </a:rPr>
              <a:t>(y,P)=&gt;P contiene “x” veces a y </a:t>
            </a: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1"/>
          <p:cNvSpPr txBox="1"/>
          <p:nvPr/>
        </p:nvSpPr>
        <p:spPr>
          <a:xfrm>
            <a:off x="683125" y="351600"/>
            <a:ext cx="76752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Calibri"/>
                <a:ea typeface="Calibri"/>
                <a:cs typeface="Calibri"/>
                <a:sym typeface="Calibri"/>
              </a:rPr>
              <a:t>Ahora bien, según este algoritmo, el valor de la página web se decide con la suma de todos los valores que generan la búsqueda:</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ctr">
              <a:spcBef>
                <a:spcPts val="0"/>
              </a:spcBef>
              <a:spcAft>
                <a:spcPts val="0"/>
              </a:spcAft>
              <a:buNone/>
            </a:pPr>
            <a:r>
              <a:rPr lang="es" sz="1800">
                <a:latin typeface="Calibri"/>
                <a:ea typeface="Calibri"/>
                <a:cs typeface="Calibri"/>
                <a:sym typeface="Calibri"/>
              </a:rPr>
              <a:t> </a:t>
            </a:r>
            <a:endParaRPr sz="1800">
              <a:latin typeface="Calibri"/>
              <a:ea typeface="Calibri"/>
              <a:cs typeface="Calibri"/>
              <a:sym typeface="Calibri"/>
            </a:endParaRPr>
          </a:p>
        </p:txBody>
      </p:sp>
      <p:sp>
        <p:nvSpPr>
          <p:cNvPr id="307" name="Google Shape;307;p41"/>
          <p:cNvSpPr/>
          <p:nvPr/>
        </p:nvSpPr>
        <p:spPr>
          <a:xfrm>
            <a:off x="1034725" y="1938750"/>
            <a:ext cx="1838400" cy="63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Algebra lineal</a:t>
            </a:r>
            <a:endParaRPr/>
          </a:p>
        </p:txBody>
      </p:sp>
      <p:sp>
        <p:nvSpPr>
          <p:cNvPr id="308" name="Google Shape;308;p41"/>
          <p:cNvSpPr txBox="1"/>
          <p:nvPr/>
        </p:nvSpPr>
        <p:spPr>
          <a:xfrm>
            <a:off x="1034725" y="1398300"/>
            <a:ext cx="9846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Buscamos:</a:t>
            </a:r>
            <a:endParaRPr>
              <a:latin typeface="Calibri"/>
              <a:ea typeface="Calibri"/>
              <a:cs typeface="Calibri"/>
              <a:sym typeface="Calibri"/>
            </a:endParaRPr>
          </a:p>
        </p:txBody>
      </p:sp>
      <p:sp>
        <p:nvSpPr>
          <p:cNvPr id="309" name="Google Shape;309;p41"/>
          <p:cNvSpPr txBox="1"/>
          <p:nvPr/>
        </p:nvSpPr>
        <p:spPr>
          <a:xfrm>
            <a:off x="1014625" y="2792750"/>
            <a:ext cx="6861300" cy="16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Calibri"/>
                <a:ea typeface="Calibri"/>
                <a:cs typeface="Calibri"/>
                <a:sym typeface="Calibri"/>
              </a:rPr>
              <a:t>Nos devuelve:</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s" sz="1800">
                <a:latin typeface="Calibri"/>
                <a:ea typeface="Calibri"/>
                <a:cs typeface="Calibri"/>
                <a:sym typeface="Calibri"/>
              </a:rPr>
              <a:t>La página, cuya suma de valores de la </a:t>
            </a:r>
            <a:r>
              <a:rPr lang="es" sz="1800">
                <a:latin typeface="Calibri"/>
                <a:ea typeface="Calibri"/>
                <a:cs typeface="Calibri"/>
                <a:sym typeface="Calibri"/>
              </a:rPr>
              <a:t>línea</a:t>
            </a:r>
            <a:r>
              <a:rPr lang="es" sz="1800">
                <a:latin typeface="Calibri"/>
                <a:ea typeface="Calibri"/>
                <a:cs typeface="Calibri"/>
                <a:sym typeface="Calibri"/>
              </a:rPr>
              <a:t> “Algebra” y “lineal” sea la mayor.</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15"/>
          <p:cNvPicPr preferRelativeResize="0"/>
          <p:nvPr/>
        </p:nvPicPr>
        <p:blipFill>
          <a:blip r:embed="rId3">
            <a:alphaModFix/>
          </a:blip>
          <a:stretch>
            <a:fillRect/>
          </a:stretch>
        </p:blipFill>
        <p:spPr>
          <a:xfrm>
            <a:off x="3276675" y="2352425"/>
            <a:ext cx="2857500" cy="2552700"/>
          </a:xfrm>
          <a:prstGeom prst="rect">
            <a:avLst/>
          </a:prstGeom>
          <a:noFill/>
          <a:ln>
            <a:noFill/>
          </a:ln>
        </p:spPr>
      </p:pic>
      <p:sp>
        <p:nvSpPr>
          <p:cNvPr id="141" name="Google Shape;141;p15"/>
          <p:cNvSpPr txBox="1"/>
          <p:nvPr/>
        </p:nvSpPr>
        <p:spPr>
          <a:xfrm>
            <a:off x="542475" y="431975"/>
            <a:ext cx="7946400" cy="1356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800"/>
              <a:t>Siempre que cuestionamos algo, acudimos a la internet en </a:t>
            </a:r>
            <a:r>
              <a:rPr lang="es" sz="1800"/>
              <a:t>búsqueda</a:t>
            </a:r>
            <a:r>
              <a:rPr lang="es" sz="1800"/>
              <a:t> de información para resolver nuestros problemas. En la actualidad existen </a:t>
            </a:r>
            <a:r>
              <a:rPr lang="es" sz="1800"/>
              <a:t>más</a:t>
            </a:r>
            <a:r>
              <a:rPr lang="es" sz="1800"/>
              <a:t> de </a:t>
            </a:r>
            <a:r>
              <a:rPr lang="es" sz="1800">
                <a:highlight>
                  <a:srgbClr val="FFFFFF"/>
                </a:highlight>
              </a:rPr>
              <a:t>1.700* millones de páginas web en el mundo, las cuales probablemente el 99% de ellas no nos interesen en lo absoluto a la hora de buscar esa información.</a:t>
            </a:r>
            <a:endParaRPr sz="1800"/>
          </a:p>
        </p:txBody>
      </p:sp>
      <p:sp>
        <p:nvSpPr>
          <p:cNvPr id="142" name="Google Shape;142;p15"/>
          <p:cNvSpPr txBox="1"/>
          <p:nvPr/>
        </p:nvSpPr>
        <p:spPr>
          <a:xfrm>
            <a:off x="605525" y="4437425"/>
            <a:ext cx="40089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*al 16 de agosto de 2019</a:t>
            </a:r>
            <a:endParaRPr>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2"/>
          <p:cNvSpPr txBox="1"/>
          <p:nvPr/>
        </p:nvSpPr>
        <p:spPr>
          <a:xfrm>
            <a:off x="462100" y="381750"/>
            <a:ext cx="8197500" cy="38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Calibri"/>
                <a:ea typeface="Calibri"/>
                <a:cs typeface="Calibri"/>
                <a:sym typeface="Calibri"/>
              </a:rPr>
              <a:t>Existe una paradoja:</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rPr lang="es" sz="1800">
                <a:latin typeface="Calibri"/>
                <a:ea typeface="Calibri"/>
                <a:cs typeface="Calibri"/>
                <a:sym typeface="Calibri"/>
              </a:rPr>
              <a:t>Qué</a:t>
            </a:r>
            <a:r>
              <a:rPr lang="es" sz="1800">
                <a:latin typeface="Calibri"/>
                <a:ea typeface="Calibri"/>
                <a:cs typeface="Calibri"/>
                <a:sym typeface="Calibri"/>
              </a:rPr>
              <a:t> sucede si es que el usuario pide no solamente un libro que sea el mejor de todos, sino que también sea </a:t>
            </a:r>
            <a:r>
              <a:rPr lang="es" sz="1800">
                <a:latin typeface="Calibri"/>
                <a:ea typeface="Calibri"/>
                <a:cs typeface="Calibri"/>
                <a:sym typeface="Calibri"/>
              </a:rPr>
              <a:t>específicamente</a:t>
            </a:r>
            <a:r>
              <a:rPr lang="es" sz="1800">
                <a:latin typeface="Calibri"/>
                <a:ea typeface="Calibri"/>
                <a:cs typeface="Calibri"/>
                <a:sym typeface="Calibri"/>
              </a:rPr>
              <a:t> de algún tema?</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s" sz="1800">
                <a:latin typeface="Calibri"/>
                <a:ea typeface="Calibri"/>
                <a:cs typeface="Calibri"/>
                <a:sym typeface="Calibri"/>
              </a:rPr>
              <a:t>Si utilizamos el primer algoritmo, pues probablemente le devolvamos la biblia</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s" sz="1800">
                <a:latin typeface="Calibri"/>
                <a:ea typeface="Calibri"/>
                <a:cs typeface="Calibri"/>
                <a:sym typeface="Calibri"/>
              </a:rPr>
              <a:t>Si utilizamos el segundo algoritmo, pues probablemente le devolvamos un libro de niños que no tiene </a:t>
            </a:r>
            <a:r>
              <a:rPr lang="es" sz="1800">
                <a:latin typeface="Calibri"/>
                <a:ea typeface="Calibri"/>
                <a:cs typeface="Calibri"/>
                <a:sym typeface="Calibri"/>
              </a:rPr>
              <a:t>ningún</a:t>
            </a:r>
            <a:r>
              <a:rPr lang="es" sz="1800">
                <a:latin typeface="Calibri"/>
                <a:ea typeface="Calibri"/>
                <a:cs typeface="Calibri"/>
                <a:sym typeface="Calibri"/>
              </a:rPr>
              <a:t> uso para lo que lo necesitamos</a:t>
            </a:r>
            <a:endParaRPr sz="180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3"/>
          <p:cNvSpPr txBox="1"/>
          <p:nvPr/>
        </p:nvSpPr>
        <p:spPr>
          <a:xfrm>
            <a:off x="552525" y="341550"/>
            <a:ext cx="7765500" cy="36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Calibri"/>
                <a:ea typeface="Calibri"/>
                <a:cs typeface="Calibri"/>
                <a:sym typeface="Calibri"/>
              </a:rPr>
              <a:t>Lo mismo sucede con las páginas web</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rPr lang="es" sz="1800">
                <a:latin typeface="Calibri"/>
                <a:ea typeface="Calibri"/>
                <a:cs typeface="Calibri"/>
                <a:sym typeface="Calibri"/>
              </a:rPr>
              <a:t>Si utilizamos el primer algoritmo, probablemente devolvamos alguna red social, o tal vez Spotify o Youtube.</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s" sz="1800">
                <a:latin typeface="Calibri"/>
                <a:ea typeface="Calibri"/>
                <a:cs typeface="Calibri"/>
                <a:sym typeface="Calibri"/>
              </a:rPr>
              <a:t>Si utilizamos el segundo algoritmo, probablemente devolvamos Wikipedia.</a:t>
            </a:r>
            <a:endParaRPr sz="1800">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4"/>
          <p:cNvSpPr txBox="1"/>
          <p:nvPr/>
        </p:nvSpPr>
        <p:spPr>
          <a:xfrm>
            <a:off x="673075" y="510650"/>
            <a:ext cx="7514400" cy="37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Calibri"/>
                <a:ea typeface="Calibri"/>
                <a:cs typeface="Calibri"/>
                <a:sym typeface="Calibri"/>
              </a:rPr>
              <a:t>Conclusiones</a:t>
            </a:r>
            <a:endParaRPr sz="3000">
              <a:latin typeface="Calibri"/>
              <a:ea typeface="Calibri"/>
              <a:cs typeface="Calibri"/>
              <a:sym typeface="Calibri"/>
            </a:endParaRPr>
          </a:p>
          <a:p>
            <a:pPr indent="0" lvl="0" marL="0" rtl="0" algn="l">
              <a:spcBef>
                <a:spcPts val="0"/>
              </a:spcBef>
              <a:spcAft>
                <a:spcPts val="0"/>
              </a:spcAft>
              <a:buNone/>
            </a:pPr>
            <a:r>
              <a:t/>
            </a:r>
            <a:endParaRPr sz="30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s" sz="1800">
                <a:latin typeface="Calibri"/>
                <a:ea typeface="Calibri"/>
                <a:cs typeface="Calibri"/>
                <a:sym typeface="Calibri"/>
              </a:rPr>
              <a:t>Para poder entregar la mejor página y del tema </a:t>
            </a:r>
            <a:r>
              <a:rPr lang="es" sz="1800">
                <a:latin typeface="Calibri"/>
                <a:ea typeface="Calibri"/>
                <a:cs typeface="Calibri"/>
                <a:sym typeface="Calibri"/>
              </a:rPr>
              <a:t>específico</a:t>
            </a:r>
            <a:r>
              <a:rPr lang="es" sz="1800">
                <a:latin typeface="Calibri"/>
                <a:ea typeface="Calibri"/>
                <a:cs typeface="Calibri"/>
                <a:sym typeface="Calibri"/>
              </a:rPr>
              <a:t>, necesitamos utilizar ambos algoritmos, para así asegurarnos que estamos devolviendo lo que necesita el usuario. </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s" sz="1800">
                <a:latin typeface="Calibri"/>
                <a:ea typeface="Calibri"/>
                <a:cs typeface="Calibri"/>
                <a:sym typeface="Calibri"/>
              </a:rPr>
              <a:t>Google y los buscadores web no han mostrado </a:t>
            </a:r>
            <a:r>
              <a:rPr lang="es" sz="1800">
                <a:latin typeface="Calibri"/>
                <a:ea typeface="Calibri"/>
                <a:cs typeface="Calibri"/>
                <a:sym typeface="Calibri"/>
              </a:rPr>
              <a:t>cómo</a:t>
            </a:r>
            <a:r>
              <a:rPr lang="es" sz="1800">
                <a:latin typeface="Calibri"/>
                <a:ea typeface="Calibri"/>
                <a:cs typeface="Calibri"/>
                <a:sym typeface="Calibri"/>
              </a:rPr>
              <a:t> es que combinan estos dos algoritmos para que sus buscadores funcionan</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5"/>
          <p:cNvSpPr txBox="1"/>
          <p:nvPr/>
        </p:nvSpPr>
        <p:spPr>
          <a:xfrm>
            <a:off x="522375" y="431975"/>
            <a:ext cx="72531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2400" u="sng">
                <a:solidFill>
                  <a:srgbClr val="525252"/>
                </a:solidFill>
                <a:highlight>
                  <a:srgbClr val="FFFFFF"/>
                </a:highlight>
              </a:rPr>
              <a:t>Bibliografía</a:t>
            </a:r>
            <a:endParaRPr sz="2400" u="sng">
              <a:solidFill>
                <a:srgbClr val="525252"/>
              </a:solidFill>
              <a:highlight>
                <a:srgbClr val="FFFFFF"/>
              </a:highlight>
            </a:endParaRPr>
          </a:p>
          <a:p>
            <a:pPr indent="0" lvl="0" marL="0" rtl="0" algn="l">
              <a:lnSpc>
                <a:spcPct val="115000"/>
              </a:lnSpc>
              <a:spcBef>
                <a:spcPts val="0"/>
              </a:spcBef>
              <a:spcAft>
                <a:spcPts val="0"/>
              </a:spcAft>
              <a:buNone/>
            </a:pPr>
            <a:r>
              <a:t/>
            </a:r>
            <a:endParaRPr>
              <a:solidFill>
                <a:srgbClr val="525252"/>
              </a:solidFill>
              <a:highlight>
                <a:srgbClr val="FFFFFF"/>
              </a:highlight>
            </a:endParaRPr>
          </a:p>
          <a:p>
            <a:pPr indent="0" lvl="0" marL="0" rtl="0" algn="just">
              <a:lnSpc>
                <a:spcPct val="115000"/>
              </a:lnSpc>
              <a:spcBef>
                <a:spcPts val="0"/>
              </a:spcBef>
              <a:spcAft>
                <a:spcPts val="0"/>
              </a:spcAft>
              <a:buNone/>
            </a:pPr>
            <a:r>
              <a:rPr lang="es">
                <a:solidFill>
                  <a:srgbClr val="525252"/>
                </a:solidFill>
                <a:highlight>
                  <a:srgbClr val="FFFFFF"/>
                </a:highlight>
              </a:rPr>
              <a:t>D’Andrea, Carlos(2012). “El Álgebra Lineal detrás de Google”. Universidad de Barcelona. España.</a:t>
            </a:r>
            <a:endParaRPr>
              <a:solidFill>
                <a:srgbClr val="525252"/>
              </a:solidFill>
              <a:highlight>
                <a:srgbClr val="FFFFFF"/>
              </a:highlight>
            </a:endParaRPr>
          </a:p>
          <a:p>
            <a:pPr indent="0" lvl="0" marL="0" rtl="0" algn="l">
              <a:lnSpc>
                <a:spcPct val="115000"/>
              </a:lnSpc>
              <a:spcBef>
                <a:spcPts val="0"/>
              </a:spcBef>
              <a:spcAft>
                <a:spcPts val="0"/>
              </a:spcAft>
              <a:buNone/>
            </a:pPr>
            <a:r>
              <a:t/>
            </a:r>
            <a:endParaRPr>
              <a:solidFill>
                <a:srgbClr val="525252"/>
              </a:solidFill>
              <a:highlight>
                <a:srgbClr val="FFFFFF"/>
              </a:highlight>
            </a:endParaRPr>
          </a:p>
          <a:p>
            <a:pPr indent="0" lvl="0" marL="0" rtl="0" algn="just">
              <a:lnSpc>
                <a:spcPct val="115000"/>
              </a:lnSpc>
              <a:spcBef>
                <a:spcPts val="0"/>
              </a:spcBef>
              <a:spcAft>
                <a:spcPts val="0"/>
              </a:spcAft>
              <a:buNone/>
            </a:pPr>
            <a:r>
              <a:rPr lang="es">
                <a:solidFill>
                  <a:srgbClr val="525252"/>
                </a:solidFill>
                <a:highlight>
                  <a:srgbClr val="FFFFFF"/>
                </a:highlight>
              </a:rPr>
              <a:t>García,Juan-Miguel(2002).”Álgebra lineal tras los  buscadores de Internet”. Universidad del País Vasco.</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6"/>
          <p:cNvSpPr txBox="1"/>
          <p:nvPr/>
        </p:nvSpPr>
        <p:spPr>
          <a:xfrm>
            <a:off x="2075550" y="1577225"/>
            <a:ext cx="4992900" cy="12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200">
                <a:latin typeface="Calibri"/>
                <a:ea typeface="Calibri"/>
                <a:cs typeface="Calibri"/>
                <a:sym typeface="Calibri"/>
              </a:rPr>
              <a:t>¡TEST TIME!</a:t>
            </a:r>
            <a:endParaRPr sz="72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nvSpPr>
        <p:spPr>
          <a:xfrm>
            <a:off x="502300" y="482200"/>
            <a:ext cx="57864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Calibri"/>
                <a:ea typeface="Calibri"/>
                <a:cs typeface="Calibri"/>
                <a:sym typeface="Calibri"/>
              </a:rPr>
              <a:t>¡Para eso </a:t>
            </a:r>
            <a:r>
              <a:rPr lang="es" sz="3000">
                <a:latin typeface="Calibri"/>
                <a:ea typeface="Calibri"/>
                <a:cs typeface="Calibri"/>
                <a:sym typeface="Calibri"/>
              </a:rPr>
              <a:t>está</a:t>
            </a:r>
            <a:r>
              <a:rPr lang="es" sz="3000">
                <a:latin typeface="Calibri"/>
                <a:ea typeface="Calibri"/>
                <a:cs typeface="Calibri"/>
                <a:sym typeface="Calibri"/>
              </a:rPr>
              <a:t> Google ….        !</a:t>
            </a:r>
            <a:endParaRPr sz="3000">
              <a:latin typeface="Calibri"/>
              <a:ea typeface="Calibri"/>
              <a:cs typeface="Calibri"/>
              <a:sym typeface="Calibri"/>
            </a:endParaRPr>
          </a:p>
        </p:txBody>
      </p:sp>
      <p:pic>
        <p:nvPicPr>
          <p:cNvPr id="148" name="Google Shape;148;p16"/>
          <p:cNvPicPr preferRelativeResize="0"/>
          <p:nvPr/>
        </p:nvPicPr>
        <p:blipFill rotWithShape="1">
          <a:blip r:embed="rId3">
            <a:alphaModFix/>
          </a:blip>
          <a:srcRect b="46225" l="37969" r="40408" t="39105"/>
          <a:stretch/>
        </p:blipFill>
        <p:spPr>
          <a:xfrm>
            <a:off x="2812850" y="397775"/>
            <a:ext cx="2211197" cy="843853"/>
          </a:xfrm>
          <a:prstGeom prst="rect">
            <a:avLst/>
          </a:prstGeom>
          <a:noFill/>
          <a:ln>
            <a:noFill/>
          </a:ln>
        </p:spPr>
      </p:pic>
      <p:sp>
        <p:nvSpPr>
          <p:cNvPr id="149" name="Google Shape;149;p16"/>
          <p:cNvSpPr txBox="1"/>
          <p:nvPr/>
        </p:nvSpPr>
        <p:spPr>
          <a:xfrm>
            <a:off x="683125" y="1727900"/>
            <a:ext cx="7956300" cy="1898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2400">
                <a:latin typeface="Calibri"/>
                <a:ea typeface="Calibri"/>
                <a:cs typeface="Calibri"/>
                <a:sym typeface="Calibri"/>
              </a:rPr>
              <a:t>Google es uno de los muchos buscadores web que existen en el mundo, el cual le ofrece al usuario buscar una lista de páginas las cuales sean lo </a:t>
            </a:r>
            <a:r>
              <a:rPr lang="es" sz="2400">
                <a:latin typeface="Calibri"/>
                <a:ea typeface="Calibri"/>
                <a:cs typeface="Calibri"/>
                <a:sym typeface="Calibri"/>
              </a:rPr>
              <a:t>más</a:t>
            </a:r>
            <a:r>
              <a:rPr lang="es" sz="2400">
                <a:latin typeface="Calibri"/>
                <a:ea typeface="Calibri"/>
                <a:cs typeface="Calibri"/>
                <a:sym typeface="Calibri"/>
              </a:rPr>
              <a:t> confiable que se pueda y que sea del tema de </a:t>
            </a:r>
            <a:r>
              <a:rPr lang="es" sz="2400">
                <a:latin typeface="Calibri"/>
                <a:ea typeface="Calibri"/>
                <a:cs typeface="Calibri"/>
                <a:sym typeface="Calibri"/>
              </a:rPr>
              <a:t>interés</a:t>
            </a:r>
            <a:r>
              <a:rPr lang="es" sz="2400">
                <a:latin typeface="Calibri"/>
                <a:ea typeface="Calibri"/>
                <a:cs typeface="Calibri"/>
                <a:sym typeface="Calibri"/>
              </a:rPr>
              <a:t> del </a:t>
            </a:r>
            <a:r>
              <a:rPr lang="es" sz="2400">
                <a:latin typeface="Calibri"/>
                <a:ea typeface="Calibri"/>
                <a:cs typeface="Calibri"/>
                <a:sym typeface="Calibri"/>
              </a:rPr>
              <a:t>usuario.</a:t>
            </a:r>
            <a:endParaRPr sz="24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7"/>
          <p:cNvSpPr txBox="1"/>
          <p:nvPr/>
        </p:nvSpPr>
        <p:spPr>
          <a:xfrm>
            <a:off x="844950" y="391800"/>
            <a:ext cx="7454100" cy="43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Calibri"/>
                <a:ea typeface="Calibri"/>
                <a:cs typeface="Calibri"/>
                <a:sym typeface="Calibri"/>
              </a:rPr>
              <a:t>Alcances del proyecto:</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368300" lvl="0" marL="457200" rtl="0" algn="l">
              <a:spcBef>
                <a:spcPts val="0"/>
              </a:spcBef>
              <a:spcAft>
                <a:spcPts val="0"/>
              </a:spcAft>
              <a:buSzPts val="2200"/>
              <a:buFont typeface="Calibri"/>
              <a:buChar char="●"/>
            </a:pPr>
            <a:r>
              <a:rPr lang="es" sz="2200">
                <a:latin typeface="Calibri"/>
                <a:ea typeface="Calibri"/>
                <a:cs typeface="Calibri"/>
                <a:sym typeface="Calibri"/>
              </a:rPr>
              <a:t>Se proyectará un ejemplo bastante pequeño a comparación de la realidad debido a falta de recursos tecnológicos a comparación de los que usa Google</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es" sz="2200">
                <a:latin typeface="Calibri"/>
                <a:ea typeface="Calibri"/>
                <a:cs typeface="Calibri"/>
                <a:sym typeface="Calibri"/>
              </a:rPr>
              <a:t>Se desarrollaran los dos algoritmos a continuación de manera separada debido a que no se sabe </a:t>
            </a:r>
            <a:r>
              <a:rPr lang="es" sz="2200">
                <a:latin typeface="Calibri"/>
                <a:ea typeface="Calibri"/>
                <a:cs typeface="Calibri"/>
                <a:sym typeface="Calibri"/>
              </a:rPr>
              <a:t>cómo</a:t>
            </a:r>
            <a:r>
              <a:rPr lang="es" sz="2200">
                <a:latin typeface="Calibri"/>
                <a:ea typeface="Calibri"/>
                <a:cs typeface="Calibri"/>
                <a:sym typeface="Calibri"/>
              </a:rPr>
              <a:t> es que Google mezcla aquellos algoritmos para devolver al usuario la página que necesita</a:t>
            </a:r>
            <a:endParaRPr sz="22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18"/>
          <p:cNvPicPr preferRelativeResize="0"/>
          <p:nvPr/>
        </p:nvPicPr>
        <p:blipFill>
          <a:blip r:embed="rId3">
            <a:alphaModFix/>
          </a:blip>
          <a:stretch>
            <a:fillRect/>
          </a:stretch>
        </p:blipFill>
        <p:spPr>
          <a:xfrm>
            <a:off x="3407250" y="2571750"/>
            <a:ext cx="2152650" cy="2124075"/>
          </a:xfrm>
          <a:prstGeom prst="rect">
            <a:avLst/>
          </a:prstGeom>
          <a:noFill/>
          <a:ln>
            <a:noFill/>
          </a:ln>
        </p:spPr>
      </p:pic>
      <p:sp>
        <p:nvSpPr>
          <p:cNvPr id="160" name="Google Shape;160;p18"/>
          <p:cNvSpPr txBox="1"/>
          <p:nvPr/>
        </p:nvSpPr>
        <p:spPr>
          <a:xfrm>
            <a:off x="652975" y="522375"/>
            <a:ext cx="7484100" cy="675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2400">
                <a:latin typeface="Calibri"/>
                <a:ea typeface="Calibri"/>
                <a:cs typeface="Calibri"/>
                <a:sym typeface="Calibri"/>
              </a:rPr>
              <a:t>Google utiliza “grafos” de manera abstracta para poder crear un mapa relacional entre los diferentes “nodos” o páginas web, las cuales se vinculan entre sí.</a:t>
            </a:r>
            <a:endParaRPr sz="24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nvSpPr>
        <p:spPr>
          <a:xfrm>
            <a:off x="371700" y="281300"/>
            <a:ext cx="7896000" cy="1547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800">
                <a:latin typeface="Calibri"/>
                <a:ea typeface="Calibri"/>
                <a:cs typeface="Calibri"/>
                <a:sym typeface="Calibri"/>
              </a:rPr>
              <a:t>Matemáticamente…..</a:t>
            </a:r>
            <a:endParaRPr sz="1800">
              <a:latin typeface="Calibri"/>
              <a:ea typeface="Calibri"/>
              <a:cs typeface="Calibri"/>
              <a:sym typeface="Calibri"/>
            </a:endParaRPr>
          </a:p>
          <a:p>
            <a:pPr indent="0" lvl="0" marL="0" rtl="0" algn="just">
              <a:spcBef>
                <a:spcPts val="0"/>
              </a:spcBef>
              <a:spcAft>
                <a:spcPts val="0"/>
              </a:spcAft>
              <a:buNone/>
            </a:pPr>
            <a:r>
              <a:t/>
            </a:r>
            <a:endParaRPr sz="1800">
              <a:latin typeface="Calibri"/>
              <a:ea typeface="Calibri"/>
              <a:cs typeface="Calibri"/>
              <a:sym typeface="Calibri"/>
            </a:endParaRPr>
          </a:p>
          <a:p>
            <a:pPr indent="0" lvl="0" marL="0" rtl="0" algn="just">
              <a:spcBef>
                <a:spcPts val="0"/>
              </a:spcBef>
              <a:spcAft>
                <a:spcPts val="0"/>
              </a:spcAft>
              <a:buNone/>
            </a:pPr>
            <a:r>
              <a:rPr lang="es" sz="1800">
                <a:latin typeface="Calibri"/>
                <a:ea typeface="Calibri"/>
                <a:cs typeface="Calibri"/>
                <a:sym typeface="Calibri"/>
              </a:rPr>
              <a:t>Este grafo se puede mostrar a través de una matriz de relaciones(matriz de adyacencia. En esta matriz PxP, P es la cardinalidad del conjunto de páginas web P</a:t>
            </a:r>
            <a:r>
              <a:rPr baseline="-25000" lang="es" sz="1800">
                <a:latin typeface="Calibri"/>
                <a:ea typeface="Calibri"/>
                <a:cs typeface="Calibri"/>
                <a:sym typeface="Calibri"/>
              </a:rPr>
              <a:t>x</a:t>
            </a:r>
            <a:r>
              <a:rPr lang="es" sz="1800">
                <a:latin typeface="Calibri"/>
                <a:ea typeface="Calibri"/>
                <a:cs typeface="Calibri"/>
                <a:sym typeface="Calibri"/>
              </a:rPr>
              <a:t> dentro del internet o el WWW (world wide web) y el item (x,y) de la matriz indica que “y” </a:t>
            </a:r>
            <a:r>
              <a:rPr lang="es" sz="1800">
                <a:latin typeface="Calibri"/>
                <a:ea typeface="Calibri"/>
                <a:cs typeface="Calibri"/>
                <a:sym typeface="Calibri"/>
              </a:rPr>
              <a:t>está</a:t>
            </a:r>
            <a:r>
              <a:rPr lang="es" sz="1800">
                <a:latin typeface="Calibri"/>
                <a:ea typeface="Calibri"/>
                <a:cs typeface="Calibri"/>
                <a:sym typeface="Calibri"/>
              </a:rPr>
              <a:t> </a:t>
            </a:r>
            <a:r>
              <a:rPr lang="es" sz="1800">
                <a:latin typeface="Calibri"/>
                <a:ea typeface="Calibri"/>
                <a:cs typeface="Calibri"/>
                <a:sym typeface="Calibri"/>
              </a:rPr>
              <a:t>vinculando</a:t>
            </a:r>
            <a:r>
              <a:rPr lang="es" sz="1800">
                <a:latin typeface="Calibri"/>
                <a:ea typeface="Calibri"/>
                <a:cs typeface="Calibri"/>
                <a:sym typeface="Calibri"/>
              </a:rPr>
              <a:t> a “x”</a:t>
            </a:r>
            <a:endParaRPr sz="1800">
              <a:latin typeface="Calibri"/>
              <a:ea typeface="Calibri"/>
              <a:cs typeface="Calibri"/>
              <a:sym typeface="Calibri"/>
            </a:endParaRPr>
          </a:p>
        </p:txBody>
      </p:sp>
      <p:pic>
        <p:nvPicPr>
          <p:cNvPr id="166" name="Google Shape;166;p19"/>
          <p:cNvPicPr preferRelativeResize="0"/>
          <p:nvPr/>
        </p:nvPicPr>
        <p:blipFill rotWithShape="1">
          <a:blip r:embed="rId3">
            <a:alphaModFix/>
          </a:blip>
          <a:srcRect b="0" l="0" r="15803" t="0"/>
          <a:stretch/>
        </p:blipFill>
        <p:spPr>
          <a:xfrm>
            <a:off x="2251975" y="2121450"/>
            <a:ext cx="3857625" cy="2476500"/>
          </a:xfrm>
          <a:prstGeom prst="rect">
            <a:avLst/>
          </a:prstGeom>
          <a:noFill/>
          <a:ln>
            <a:noFill/>
          </a:ln>
        </p:spPr>
      </p:pic>
      <p:sp>
        <p:nvSpPr>
          <p:cNvPr id="167" name="Google Shape;167;p19"/>
          <p:cNvSpPr txBox="1"/>
          <p:nvPr/>
        </p:nvSpPr>
        <p:spPr>
          <a:xfrm>
            <a:off x="6208375" y="2933400"/>
            <a:ext cx="57864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X ∊ {0,1}</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nvSpPr>
        <p:spPr>
          <a:xfrm>
            <a:off x="844950" y="1165325"/>
            <a:ext cx="7454100" cy="105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000">
                <a:latin typeface="Calibri"/>
                <a:ea typeface="Calibri"/>
                <a:cs typeface="Calibri"/>
                <a:sym typeface="Calibri"/>
              </a:rPr>
              <a:t>Problema:</a:t>
            </a:r>
            <a:endParaRPr sz="3000">
              <a:latin typeface="Calibri"/>
              <a:ea typeface="Calibri"/>
              <a:cs typeface="Calibri"/>
              <a:sym typeface="Calibri"/>
            </a:endParaRPr>
          </a:p>
          <a:p>
            <a:pPr indent="0" lvl="0" marL="0" rtl="0" algn="ctr">
              <a:spcBef>
                <a:spcPts val="0"/>
              </a:spcBef>
              <a:spcAft>
                <a:spcPts val="0"/>
              </a:spcAft>
              <a:buNone/>
            </a:pPr>
            <a:r>
              <a:t/>
            </a:r>
            <a:endParaRPr sz="3000">
              <a:latin typeface="Calibri"/>
              <a:ea typeface="Calibri"/>
              <a:cs typeface="Calibri"/>
              <a:sym typeface="Calibri"/>
            </a:endParaRPr>
          </a:p>
          <a:p>
            <a:pPr indent="0" lvl="0" marL="0" rtl="0" algn="ctr">
              <a:spcBef>
                <a:spcPts val="0"/>
              </a:spcBef>
              <a:spcAft>
                <a:spcPts val="0"/>
              </a:spcAft>
              <a:buNone/>
            </a:pPr>
            <a:r>
              <a:rPr lang="es" sz="3000">
                <a:latin typeface="Calibri"/>
                <a:ea typeface="Calibri"/>
                <a:cs typeface="Calibri"/>
                <a:sym typeface="Calibri"/>
              </a:rPr>
              <a:t>Teniendo todo lo anterior, ¿Cómo hallamos el valor de cada página y con respecto a que la hallamos?</a:t>
            </a:r>
            <a:endParaRPr sz="30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nvSpPr>
        <p:spPr>
          <a:xfrm>
            <a:off x="312600" y="271250"/>
            <a:ext cx="8518800" cy="41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Calibri"/>
                <a:ea typeface="Calibri"/>
                <a:cs typeface="Calibri"/>
                <a:sym typeface="Calibri"/>
              </a:rPr>
              <a:t>1er Algoritmo empleado: 	</a:t>
            </a:r>
            <a:endParaRPr sz="1800">
              <a:latin typeface="Calibri"/>
              <a:ea typeface="Calibri"/>
              <a:cs typeface="Calibri"/>
              <a:sym typeface="Calibri"/>
            </a:endParaRPr>
          </a:p>
          <a:p>
            <a:pPr indent="457200" lvl="0" marL="0" rtl="0" algn="ctr">
              <a:spcBef>
                <a:spcPts val="0"/>
              </a:spcBef>
              <a:spcAft>
                <a:spcPts val="0"/>
              </a:spcAft>
              <a:buNone/>
            </a:pPr>
            <a:r>
              <a:rPr lang="es" sz="3000" u="sng">
                <a:solidFill>
                  <a:srgbClr val="FF0000"/>
                </a:solidFill>
                <a:latin typeface="Calibri"/>
                <a:ea typeface="Calibri"/>
                <a:cs typeface="Calibri"/>
                <a:sym typeface="Calibri"/>
              </a:rPr>
              <a:t>Valor pasado por referencias:</a:t>
            </a:r>
            <a:endParaRPr sz="3000" u="sng">
              <a:solidFill>
                <a:srgbClr val="FF0000"/>
              </a:solidFill>
              <a:latin typeface="Calibri"/>
              <a:ea typeface="Calibri"/>
              <a:cs typeface="Calibri"/>
              <a:sym typeface="Calibri"/>
            </a:endParaRPr>
          </a:p>
          <a:p>
            <a:pPr indent="457200" lvl="0" marL="0" rtl="0" algn="ctr">
              <a:spcBef>
                <a:spcPts val="0"/>
              </a:spcBef>
              <a:spcAft>
                <a:spcPts val="0"/>
              </a:spcAft>
              <a:buNone/>
            </a:pPr>
            <a:r>
              <a:t/>
            </a:r>
            <a:endParaRPr sz="3000">
              <a:solidFill>
                <a:srgbClr val="FF0000"/>
              </a:solidFill>
              <a:latin typeface="Calibri"/>
              <a:ea typeface="Calibri"/>
              <a:cs typeface="Calibri"/>
              <a:sym typeface="Calibri"/>
            </a:endParaRPr>
          </a:p>
          <a:p>
            <a:pPr indent="0" lvl="0" marL="0" rtl="0" algn="l">
              <a:spcBef>
                <a:spcPts val="0"/>
              </a:spcBef>
              <a:spcAft>
                <a:spcPts val="0"/>
              </a:spcAft>
              <a:buNone/>
            </a:pPr>
            <a:r>
              <a:rPr lang="es" sz="2400">
                <a:latin typeface="Calibri"/>
                <a:ea typeface="Calibri"/>
                <a:cs typeface="Calibri"/>
                <a:sym typeface="Calibri"/>
              </a:rPr>
              <a:t>Pongamos un ejemplo: </a:t>
            </a:r>
            <a:endParaRPr sz="2400">
              <a:latin typeface="Calibri"/>
              <a:ea typeface="Calibri"/>
              <a:cs typeface="Calibri"/>
              <a:sym typeface="Calibri"/>
            </a:endParaRPr>
          </a:p>
          <a:p>
            <a:pPr indent="0" lvl="0" marL="0" rtl="0" algn="just">
              <a:lnSpc>
                <a:spcPct val="115000"/>
              </a:lnSpc>
              <a:spcBef>
                <a:spcPts val="0"/>
              </a:spcBef>
              <a:spcAft>
                <a:spcPts val="0"/>
              </a:spcAft>
              <a:buNone/>
            </a:pPr>
            <a:r>
              <a:rPr lang="es"/>
              <a:t>Imagine a un bibliotecario(a) al cual le preguntan acerca del mejor libro que tenga en toda la biblioteca. Considerando que el bibliotecario no tenga conocimientos de ningún libro, lo primero que tal vez podría sugerir sería el libro el cual fue sacado de la biblioteca más veces o tal vez el libro el cual tenga más reseñas buenas en la internet. Si esta fuese la respuesta, ¿Cómo podríamos afirmar que las personas que sacaron este libro de la biblioteca o quienes hicieron estas reseñas, son personas importantes? Piense en que el libro “A” podría tener 200 reseñas de personas cualquiera y el libro “B” tenga solo 100 reseñas, pero entre las cuales, 5 de ellas fueron escritas por personajes “famosos”, ¿Cuál debería ser mejor? Si escogen el libro “B” volvemos a la pregunta anterior: ¿Cómo podríamos afirmar que los escritores son importantes?, lo cual nos llevaría a iterar el procedimiento y verificar si 200 reseñas son mejores que esas 100.</a:t>
            </a:r>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